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6" r:id="rId3"/>
    <p:sldId id="356" r:id="rId4"/>
    <p:sldId id="357" r:id="rId5"/>
    <p:sldId id="290" r:id="rId6"/>
    <p:sldId id="291" r:id="rId7"/>
    <p:sldId id="349" r:id="rId8"/>
    <p:sldId id="351" r:id="rId9"/>
    <p:sldId id="350" r:id="rId10"/>
    <p:sldId id="318" r:id="rId11"/>
    <p:sldId id="299" r:id="rId12"/>
    <p:sldId id="358" r:id="rId13"/>
    <p:sldId id="320" r:id="rId14"/>
    <p:sldId id="340" r:id="rId15"/>
    <p:sldId id="352" r:id="rId16"/>
    <p:sldId id="337" r:id="rId17"/>
    <p:sldId id="327" r:id="rId18"/>
    <p:sldId id="332" r:id="rId19"/>
    <p:sldId id="354" r:id="rId20"/>
    <p:sldId id="344" r:id="rId21"/>
    <p:sldId id="343" r:id="rId22"/>
    <p:sldId id="355" r:id="rId23"/>
    <p:sldId id="359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5D"/>
    <a:srgbClr val="FF0066"/>
    <a:srgbClr val="372A46"/>
    <a:srgbClr val="0000FF"/>
    <a:srgbClr val="6600FF"/>
    <a:srgbClr val="DCFF97"/>
    <a:srgbClr val="CCFF66"/>
    <a:srgbClr val="CCFF33"/>
    <a:srgbClr val="3333CC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9A4B3-5A9C-499B-A884-FEC2AB883864}" type="doc">
      <dgm:prSet loTypeId="urn:microsoft.com/office/officeart/2005/8/layout/vList4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3C278556-A968-495A-BB44-F3A46F20E60F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undergraduate</a:t>
          </a:r>
        </a:p>
      </dgm:t>
    </dgm:pt>
    <dgm:pt modelId="{C0EFD9AB-013E-4130-B992-395FF56401CF}" type="parTrans" cxnId="{7D2D4369-2497-4033-83B7-651FBA573BEC}">
      <dgm:prSet/>
      <dgm:spPr/>
      <dgm:t>
        <a:bodyPr/>
        <a:lstStyle/>
        <a:p>
          <a:endParaRPr lang="en-US"/>
        </a:p>
      </dgm:t>
    </dgm:pt>
    <dgm:pt modelId="{B868567B-EF58-46CF-ACE0-7BBDCDEFB175}" type="sibTrans" cxnId="{7D2D4369-2497-4033-83B7-651FBA573BEC}">
      <dgm:prSet/>
      <dgm:spPr/>
      <dgm:t>
        <a:bodyPr/>
        <a:lstStyle/>
        <a:p>
          <a:endParaRPr lang="en-US"/>
        </a:p>
      </dgm:t>
    </dgm:pt>
    <dgm:pt modelId="{C26ADDC6-F944-4061-A8B4-8BCE4683C7EB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International academic program</a:t>
          </a:r>
          <a:endParaRPr lang="en-US" sz="20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0963FA29-23BB-4A16-BF0A-F424D2A05BD3}" type="parTrans" cxnId="{5183AD81-C7F4-482D-AA8E-5C27AA6B5EAA}">
      <dgm:prSet/>
      <dgm:spPr/>
      <dgm:t>
        <a:bodyPr/>
        <a:lstStyle/>
        <a:p>
          <a:endParaRPr lang="en-US"/>
        </a:p>
      </dgm:t>
    </dgm:pt>
    <dgm:pt modelId="{7AF53AD8-44A4-4B7A-8CEC-56BED97798DB}" type="sibTrans" cxnId="{5183AD81-C7F4-482D-AA8E-5C27AA6B5EAA}">
      <dgm:prSet/>
      <dgm:spPr/>
      <dgm:t>
        <a:bodyPr/>
        <a:lstStyle/>
        <a:p>
          <a:endParaRPr lang="en-US"/>
        </a:p>
      </dgm:t>
    </dgm:pt>
    <dgm:pt modelId="{869F1431-937F-4105-BE0E-2FBBB94A9564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Fields of study</a:t>
          </a:r>
          <a:endParaRPr lang="en-US" sz="20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482E91CA-D44C-490B-8243-F4224517C4E3}" type="parTrans" cxnId="{5084F506-44B4-40F7-8075-D795E105D11E}">
      <dgm:prSet/>
      <dgm:spPr/>
      <dgm:t>
        <a:bodyPr/>
        <a:lstStyle/>
        <a:p>
          <a:endParaRPr lang="en-US"/>
        </a:p>
      </dgm:t>
    </dgm:pt>
    <dgm:pt modelId="{1301A67E-1799-4DB3-BEB4-742F82750EC9}" type="sibTrans" cxnId="{5084F506-44B4-40F7-8075-D795E105D11E}">
      <dgm:prSet/>
      <dgm:spPr/>
      <dgm:t>
        <a:bodyPr/>
        <a:lstStyle/>
        <a:p>
          <a:endParaRPr lang="en-US"/>
        </a:p>
      </dgm:t>
    </dgm:pt>
    <dgm:pt modelId="{FAFFF71E-FB01-41BB-8A77-F05A2C5AE254}">
      <dgm:prSet phldrT="[Text]"/>
      <dgm:spPr/>
      <dgm:t>
        <a:bodyPr/>
        <a:lstStyle/>
        <a:p>
          <a:r>
            <a:rPr lang="en-US" sz="1400" dirty="0" smtClean="0">
              <a:solidFill>
                <a:schemeClr val="tx1">
                  <a:lumMod val="65000"/>
                  <a:lumOff val="35000"/>
                </a:schemeClr>
              </a:solidFill>
            </a:rPr>
            <a:t>determined collectively by participating countries</a:t>
          </a:r>
          <a:endParaRPr lang="en-US" sz="1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4E02F5EA-FD43-4B0D-B862-E491A5973AD4}" type="sibTrans" cxnId="{86D4D51B-9735-4F00-8E0B-C0FDB530200C}">
      <dgm:prSet/>
      <dgm:spPr/>
      <dgm:t>
        <a:bodyPr/>
        <a:lstStyle/>
        <a:p>
          <a:endParaRPr lang="en-US"/>
        </a:p>
      </dgm:t>
    </dgm:pt>
    <dgm:pt modelId="{E82E7F04-3293-41FB-93D5-505CA1F61348}" type="parTrans" cxnId="{86D4D51B-9735-4F00-8E0B-C0FDB530200C}">
      <dgm:prSet/>
      <dgm:spPr/>
      <dgm:t>
        <a:bodyPr/>
        <a:lstStyle/>
        <a:p>
          <a:endParaRPr lang="en-US"/>
        </a:p>
      </dgm:t>
    </dgm:pt>
    <dgm:pt modelId="{040FF926-327A-45FD-BE28-28E6617A960B}" type="pres">
      <dgm:prSet presAssocID="{F7D9A4B3-5A9C-499B-A884-FEC2AB88386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7790D3-3F92-4028-936A-43DFFBF5F2E3}" type="pres">
      <dgm:prSet presAssocID="{3C278556-A968-495A-BB44-F3A46F20E60F}" presName="comp" presStyleCnt="0"/>
      <dgm:spPr/>
    </dgm:pt>
    <dgm:pt modelId="{5B9BB7B8-F0C9-4410-B36E-C0FC8843B9C9}" type="pres">
      <dgm:prSet presAssocID="{3C278556-A968-495A-BB44-F3A46F20E60F}" presName="box" presStyleLbl="node1" presStyleIdx="0" presStyleCnt="3" custLinFactNeighborX="-14583"/>
      <dgm:spPr/>
      <dgm:t>
        <a:bodyPr/>
        <a:lstStyle/>
        <a:p>
          <a:endParaRPr lang="en-US"/>
        </a:p>
      </dgm:t>
    </dgm:pt>
    <dgm:pt modelId="{B599598F-1A92-4738-A978-C30AF236C0E7}" type="pres">
      <dgm:prSet presAssocID="{3C278556-A968-495A-BB44-F3A46F20E60F}" presName="img" presStyleLbl="fgImgPlace1" presStyleIdx="0" presStyleCnt="3" custLinFactNeighborX="-1965" custLinFactNeighborY="-215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D21C57A-568F-4224-9394-EFC0BECB913A}" type="pres">
      <dgm:prSet presAssocID="{3C278556-A968-495A-BB44-F3A46F20E60F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71CCB-0415-4DB4-B2ED-CFAB8E4FC342}" type="pres">
      <dgm:prSet presAssocID="{B868567B-EF58-46CF-ACE0-7BBDCDEFB175}" presName="spacer" presStyleCnt="0"/>
      <dgm:spPr/>
    </dgm:pt>
    <dgm:pt modelId="{33225311-74FE-4966-9485-F085C2D08FE8}" type="pres">
      <dgm:prSet presAssocID="{C26ADDC6-F944-4061-A8B4-8BCE4683C7EB}" presName="comp" presStyleCnt="0"/>
      <dgm:spPr/>
    </dgm:pt>
    <dgm:pt modelId="{AC078FCE-4F79-4C5F-AB9A-A8AD75BBDC72}" type="pres">
      <dgm:prSet presAssocID="{C26ADDC6-F944-4061-A8B4-8BCE4683C7EB}" presName="box" presStyleLbl="node1" presStyleIdx="1" presStyleCnt="3"/>
      <dgm:spPr/>
      <dgm:t>
        <a:bodyPr/>
        <a:lstStyle/>
        <a:p>
          <a:endParaRPr lang="en-US"/>
        </a:p>
      </dgm:t>
    </dgm:pt>
    <dgm:pt modelId="{BFCF82A3-F478-4F21-A8B7-5F76BF5F4910}" type="pres">
      <dgm:prSet presAssocID="{C26ADDC6-F944-4061-A8B4-8BCE4683C7EB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44659AE-51EF-4CB4-9A55-98EA14D65C37}" type="pres">
      <dgm:prSet presAssocID="{C26ADDC6-F944-4061-A8B4-8BCE4683C7E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99D71-9CFA-46E9-9D4F-EA1182245765}" type="pres">
      <dgm:prSet presAssocID="{7AF53AD8-44A4-4B7A-8CEC-56BED97798DB}" presName="spacer" presStyleCnt="0"/>
      <dgm:spPr/>
    </dgm:pt>
    <dgm:pt modelId="{B2ABE8BB-0090-4730-B764-A87BD9789F44}" type="pres">
      <dgm:prSet presAssocID="{869F1431-937F-4105-BE0E-2FBBB94A9564}" presName="comp" presStyleCnt="0"/>
      <dgm:spPr/>
    </dgm:pt>
    <dgm:pt modelId="{327FC734-7F4F-407C-A4E9-C93A7D443D80}" type="pres">
      <dgm:prSet presAssocID="{869F1431-937F-4105-BE0E-2FBBB94A9564}" presName="box" presStyleLbl="node1" presStyleIdx="2" presStyleCnt="3"/>
      <dgm:spPr/>
      <dgm:t>
        <a:bodyPr/>
        <a:lstStyle/>
        <a:p>
          <a:endParaRPr lang="en-US"/>
        </a:p>
      </dgm:t>
    </dgm:pt>
    <dgm:pt modelId="{F6FE66CD-9DF4-41A5-B50E-EA08830D2CE2}" type="pres">
      <dgm:prSet presAssocID="{869F1431-937F-4105-BE0E-2FBBB94A9564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13E10F5-BCD9-4A89-BE01-35A9DE68FBA6}" type="pres">
      <dgm:prSet presAssocID="{869F1431-937F-4105-BE0E-2FBBB94A956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84F506-44B4-40F7-8075-D795E105D11E}" srcId="{F7D9A4B3-5A9C-499B-A884-FEC2AB883864}" destId="{869F1431-937F-4105-BE0E-2FBBB94A9564}" srcOrd="2" destOrd="0" parTransId="{482E91CA-D44C-490B-8243-F4224517C4E3}" sibTransId="{1301A67E-1799-4DB3-BEB4-742F82750EC9}"/>
    <dgm:cxn modelId="{7F7FF38F-58BB-4F93-A4DC-E7C1EDB55475}" type="presOf" srcId="{3C278556-A968-495A-BB44-F3A46F20E60F}" destId="{5B9BB7B8-F0C9-4410-B36E-C0FC8843B9C9}" srcOrd="0" destOrd="0" presId="urn:microsoft.com/office/officeart/2005/8/layout/vList4"/>
    <dgm:cxn modelId="{162A13B8-F858-48B9-A59B-43DFBFCD53AA}" type="presOf" srcId="{869F1431-937F-4105-BE0E-2FBBB94A9564}" destId="{327FC734-7F4F-407C-A4E9-C93A7D443D80}" srcOrd="0" destOrd="0" presId="urn:microsoft.com/office/officeart/2005/8/layout/vList4"/>
    <dgm:cxn modelId="{90225F24-753B-401A-BFA6-5741E78F626F}" type="presOf" srcId="{C26ADDC6-F944-4061-A8B4-8BCE4683C7EB}" destId="{AC078FCE-4F79-4C5F-AB9A-A8AD75BBDC72}" srcOrd="0" destOrd="0" presId="urn:microsoft.com/office/officeart/2005/8/layout/vList4"/>
    <dgm:cxn modelId="{27F52D14-B522-4739-AEB8-CA16C09DFE63}" type="presOf" srcId="{FAFFF71E-FB01-41BB-8A77-F05A2C5AE254}" destId="{D13E10F5-BCD9-4A89-BE01-35A9DE68FBA6}" srcOrd="1" destOrd="1" presId="urn:microsoft.com/office/officeart/2005/8/layout/vList4"/>
    <dgm:cxn modelId="{A2D216E0-4522-4258-B0DF-C40CC62D0208}" type="presOf" srcId="{869F1431-937F-4105-BE0E-2FBBB94A9564}" destId="{D13E10F5-BCD9-4A89-BE01-35A9DE68FBA6}" srcOrd="1" destOrd="0" presId="urn:microsoft.com/office/officeart/2005/8/layout/vList4"/>
    <dgm:cxn modelId="{E05AAE02-357A-40BE-BD74-BFF7D3944761}" type="presOf" srcId="{F7D9A4B3-5A9C-499B-A884-FEC2AB883864}" destId="{040FF926-327A-45FD-BE28-28E6617A960B}" srcOrd="0" destOrd="0" presId="urn:microsoft.com/office/officeart/2005/8/layout/vList4"/>
    <dgm:cxn modelId="{7D2D4369-2497-4033-83B7-651FBA573BEC}" srcId="{F7D9A4B3-5A9C-499B-A884-FEC2AB883864}" destId="{3C278556-A968-495A-BB44-F3A46F20E60F}" srcOrd="0" destOrd="0" parTransId="{C0EFD9AB-013E-4130-B992-395FF56401CF}" sibTransId="{B868567B-EF58-46CF-ACE0-7BBDCDEFB175}"/>
    <dgm:cxn modelId="{5183AD81-C7F4-482D-AA8E-5C27AA6B5EAA}" srcId="{F7D9A4B3-5A9C-499B-A884-FEC2AB883864}" destId="{C26ADDC6-F944-4061-A8B4-8BCE4683C7EB}" srcOrd="1" destOrd="0" parTransId="{0963FA29-23BB-4A16-BF0A-F424D2A05BD3}" sibTransId="{7AF53AD8-44A4-4B7A-8CEC-56BED97798DB}"/>
    <dgm:cxn modelId="{B8A536D7-9FF8-40D3-8B3D-7E4A0FD99487}" type="presOf" srcId="{C26ADDC6-F944-4061-A8B4-8BCE4683C7EB}" destId="{144659AE-51EF-4CB4-9A55-98EA14D65C37}" srcOrd="1" destOrd="0" presId="urn:microsoft.com/office/officeart/2005/8/layout/vList4"/>
    <dgm:cxn modelId="{7351ED93-4FD2-4392-B600-FBEC0AB8826F}" type="presOf" srcId="{3C278556-A968-495A-BB44-F3A46F20E60F}" destId="{5D21C57A-568F-4224-9394-EFC0BECB913A}" srcOrd="1" destOrd="0" presId="urn:microsoft.com/office/officeart/2005/8/layout/vList4"/>
    <dgm:cxn modelId="{BBA4EF1A-2A30-4083-966A-99834B9FB9B1}" type="presOf" srcId="{FAFFF71E-FB01-41BB-8A77-F05A2C5AE254}" destId="{327FC734-7F4F-407C-A4E9-C93A7D443D80}" srcOrd="0" destOrd="1" presId="urn:microsoft.com/office/officeart/2005/8/layout/vList4"/>
    <dgm:cxn modelId="{86D4D51B-9735-4F00-8E0B-C0FDB530200C}" srcId="{869F1431-937F-4105-BE0E-2FBBB94A9564}" destId="{FAFFF71E-FB01-41BB-8A77-F05A2C5AE254}" srcOrd="0" destOrd="0" parTransId="{E82E7F04-3293-41FB-93D5-505CA1F61348}" sibTransId="{4E02F5EA-FD43-4B0D-B862-E491A5973AD4}"/>
    <dgm:cxn modelId="{1E393FA1-361B-4407-95C9-053B0622CA14}" type="presParOf" srcId="{040FF926-327A-45FD-BE28-28E6617A960B}" destId="{B87790D3-3F92-4028-936A-43DFFBF5F2E3}" srcOrd="0" destOrd="0" presId="urn:microsoft.com/office/officeart/2005/8/layout/vList4"/>
    <dgm:cxn modelId="{A30BAD8D-EBF4-46C7-94D3-5C6B55CDC87E}" type="presParOf" srcId="{B87790D3-3F92-4028-936A-43DFFBF5F2E3}" destId="{5B9BB7B8-F0C9-4410-B36E-C0FC8843B9C9}" srcOrd="0" destOrd="0" presId="urn:microsoft.com/office/officeart/2005/8/layout/vList4"/>
    <dgm:cxn modelId="{3F72578B-31B7-4B1C-B8D2-239CFE886CA7}" type="presParOf" srcId="{B87790D3-3F92-4028-936A-43DFFBF5F2E3}" destId="{B599598F-1A92-4738-A978-C30AF236C0E7}" srcOrd="1" destOrd="0" presId="urn:microsoft.com/office/officeart/2005/8/layout/vList4"/>
    <dgm:cxn modelId="{AAC78921-FC78-416E-9DAB-54A7BE359CA3}" type="presParOf" srcId="{B87790D3-3F92-4028-936A-43DFFBF5F2E3}" destId="{5D21C57A-568F-4224-9394-EFC0BECB913A}" srcOrd="2" destOrd="0" presId="urn:microsoft.com/office/officeart/2005/8/layout/vList4"/>
    <dgm:cxn modelId="{60839E30-2494-4730-9BBA-BB0A671D3977}" type="presParOf" srcId="{040FF926-327A-45FD-BE28-28E6617A960B}" destId="{D7371CCB-0415-4DB4-B2ED-CFAB8E4FC342}" srcOrd="1" destOrd="0" presId="urn:microsoft.com/office/officeart/2005/8/layout/vList4"/>
    <dgm:cxn modelId="{9C6457B6-16C4-48C2-B119-EE9B2926348B}" type="presParOf" srcId="{040FF926-327A-45FD-BE28-28E6617A960B}" destId="{33225311-74FE-4966-9485-F085C2D08FE8}" srcOrd="2" destOrd="0" presId="urn:microsoft.com/office/officeart/2005/8/layout/vList4"/>
    <dgm:cxn modelId="{95CCF9B6-E3C0-483A-9429-09FB2DB6AC1F}" type="presParOf" srcId="{33225311-74FE-4966-9485-F085C2D08FE8}" destId="{AC078FCE-4F79-4C5F-AB9A-A8AD75BBDC72}" srcOrd="0" destOrd="0" presId="urn:microsoft.com/office/officeart/2005/8/layout/vList4"/>
    <dgm:cxn modelId="{A9A1C874-E2F2-4EE7-B3E9-5DA7E1E63822}" type="presParOf" srcId="{33225311-74FE-4966-9485-F085C2D08FE8}" destId="{BFCF82A3-F478-4F21-A8B7-5F76BF5F4910}" srcOrd="1" destOrd="0" presId="urn:microsoft.com/office/officeart/2005/8/layout/vList4"/>
    <dgm:cxn modelId="{E5679A90-4D74-478C-9F0C-6033BBD85992}" type="presParOf" srcId="{33225311-74FE-4966-9485-F085C2D08FE8}" destId="{144659AE-51EF-4CB4-9A55-98EA14D65C37}" srcOrd="2" destOrd="0" presId="urn:microsoft.com/office/officeart/2005/8/layout/vList4"/>
    <dgm:cxn modelId="{787183E8-23FF-4EE0-B05D-A700185DA563}" type="presParOf" srcId="{040FF926-327A-45FD-BE28-28E6617A960B}" destId="{1A499D71-9CFA-46E9-9D4F-EA1182245765}" srcOrd="3" destOrd="0" presId="urn:microsoft.com/office/officeart/2005/8/layout/vList4"/>
    <dgm:cxn modelId="{BE8CA55F-711A-4B13-B84B-75237634D714}" type="presParOf" srcId="{040FF926-327A-45FD-BE28-28E6617A960B}" destId="{B2ABE8BB-0090-4730-B764-A87BD9789F44}" srcOrd="4" destOrd="0" presId="urn:microsoft.com/office/officeart/2005/8/layout/vList4"/>
    <dgm:cxn modelId="{2FA384FF-AF16-4752-A1CE-745332012FB1}" type="presParOf" srcId="{B2ABE8BB-0090-4730-B764-A87BD9789F44}" destId="{327FC734-7F4F-407C-A4E9-C93A7D443D80}" srcOrd="0" destOrd="0" presId="urn:microsoft.com/office/officeart/2005/8/layout/vList4"/>
    <dgm:cxn modelId="{5B4EBE2E-C2B0-4E8A-A913-77469304FD93}" type="presParOf" srcId="{B2ABE8BB-0090-4730-B764-A87BD9789F44}" destId="{F6FE66CD-9DF4-41A5-B50E-EA08830D2CE2}" srcOrd="1" destOrd="0" presId="urn:microsoft.com/office/officeart/2005/8/layout/vList4"/>
    <dgm:cxn modelId="{E7583CFB-9E78-4CDC-8898-BEB7A433EA5B}" type="presParOf" srcId="{B2ABE8BB-0090-4730-B764-A87BD9789F44}" destId="{D13E10F5-BCD9-4A89-BE01-35A9DE68FBA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9BB7B8-F0C9-4410-B36E-C0FC8843B9C9}">
      <dsp:nvSpPr>
        <dsp:cNvPr id="0" name=""/>
        <dsp:cNvSpPr/>
      </dsp:nvSpPr>
      <dsp:spPr>
        <a:xfrm>
          <a:off x="0" y="0"/>
          <a:ext cx="3657599" cy="92074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undergraduate</a:t>
          </a:r>
        </a:p>
      </dsp:txBody>
      <dsp:txXfrm>
        <a:off x="823594" y="0"/>
        <a:ext cx="2834004" cy="920749"/>
      </dsp:txXfrm>
    </dsp:sp>
    <dsp:sp modelId="{B599598F-1A92-4738-A978-C30AF236C0E7}">
      <dsp:nvSpPr>
        <dsp:cNvPr id="0" name=""/>
        <dsp:cNvSpPr/>
      </dsp:nvSpPr>
      <dsp:spPr>
        <a:xfrm>
          <a:off x="77700" y="76201"/>
          <a:ext cx="731520" cy="7365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78FCE-4F79-4C5F-AB9A-A8AD75BBDC72}">
      <dsp:nvSpPr>
        <dsp:cNvPr id="0" name=""/>
        <dsp:cNvSpPr/>
      </dsp:nvSpPr>
      <dsp:spPr>
        <a:xfrm>
          <a:off x="0" y="1012824"/>
          <a:ext cx="3657599" cy="92074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International academic program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823594" y="1012824"/>
        <a:ext cx="2834004" cy="920749"/>
      </dsp:txXfrm>
    </dsp:sp>
    <dsp:sp modelId="{BFCF82A3-F478-4F21-A8B7-5F76BF5F4910}">
      <dsp:nvSpPr>
        <dsp:cNvPr id="0" name=""/>
        <dsp:cNvSpPr/>
      </dsp:nvSpPr>
      <dsp:spPr>
        <a:xfrm>
          <a:off x="92074" y="1104899"/>
          <a:ext cx="731520" cy="7365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FC734-7F4F-407C-A4E9-C93A7D443D80}">
      <dsp:nvSpPr>
        <dsp:cNvPr id="0" name=""/>
        <dsp:cNvSpPr/>
      </dsp:nvSpPr>
      <dsp:spPr>
        <a:xfrm>
          <a:off x="0" y="2025649"/>
          <a:ext cx="3657599" cy="92074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Fields of study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determined collectively by participating countries</a:t>
          </a:r>
          <a:endParaRPr lang="en-US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823594" y="2025649"/>
        <a:ext cx="2834004" cy="920749"/>
      </dsp:txXfrm>
    </dsp:sp>
    <dsp:sp modelId="{F6FE66CD-9DF4-41A5-B50E-EA08830D2CE2}">
      <dsp:nvSpPr>
        <dsp:cNvPr id="0" name=""/>
        <dsp:cNvSpPr/>
      </dsp:nvSpPr>
      <dsp:spPr>
        <a:xfrm>
          <a:off x="92074" y="2117725"/>
          <a:ext cx="731520" cy="7365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emes&amp;rihed-logo-mid no backgroun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57200" y="304800"/>
            <a:ext cx="2438400" cy="7446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 descr="QQ截图20130906101809.pn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0" y="5943600"/>
            <a:ext cx="1287000" cy="8382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600200" y="62908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www.rihed.seameo.org</a:t>
            </a:r>
          </a:p>
        </p:txBody>
      </p:sp>
      <p:pic>
        <p:nvPicPr>
          <p:cNvPr id="15" name="Picture 14" descr="semes&amp;rihed-logo-mid no background.pn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" y="457200"/>
            <a:ext cx="1600200" cy="4886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1020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The%20AIMS_Programme%20Academic%20Calendar_updated_March%202013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The%20AIMS_Example%20of%20course%20information_final.pdf" TargetMode="External"/><Relationship Id="rId2" Type="http://schemas.openxmlformats.org/officeDocument/2006/relationships/hyperlink" Target="The%20AIMS_University%20information%20collection%20form_final_new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5897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The AIMS </a:t>
            </a:r>
            <a:r>
              <a:rPr lang="en-US" sz="4000" b="1" dirty="0" err="1" smtClean="0"/>
              <a:t>Programme</a:t>
            </a:r>
            <a:r>
              <a:rPr lang="en-US" sz="4000" b="1" dirty="0" smtClean="0"/>
              <a:t>:</a:t>
            </a:r>
            <a:br>
              <a:rPr lang="en-US" sz="4000" b="1" dirty="0" smtClean="0"/>
            </a:br>
            <a:r>
              <a:rPr lang="en-US" sz="4000" b="1" dirty="0" smtClean="0"/>
              <a:t>Student mobility as a key mechanism to cultivate globalized human resources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b="1" dirty="0">
              <a:latin typeface="+mn-lt"/>
            </a:endParaRPr>
          </a:p>
        </p:txBody>
      </p:sp>
      <p:sp>
        <p:nvSpPr>
          <p:cNvPr id="5" name="TextBox 15"/>
          <p:cNvSpPr txBox="1">
            <a:spLocks noChangeArrowheads="1"/>
          </p:cNvSpPr>
          <p:nvPr/>
        </p:nvSpPr>
        <p:spPr bwMode="auto">
          <a:xfrm>
            <a:off x="3352800" y="3810000"/>
            <a:ext cx="57912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By</a:t>
            </a:r>
          </a:p>
          <a:p>
            <a:r>
              <a:rPr lang="en-US" sz="2400" b="1" dirty="0" smtClean="0"/>
              <a:t>Assoc</a:t>
            </a:r>
            <a:r>
              <a:rPr lang="en-US" sz="2400" b="1" dirty="0"/>
              <a:t>. Prof. Dr. Sauwakon Ratanawijitrasin</a:t>
            </a:r>
          </a:p>
          <a:p>
            <a:r>
              <a:rPr lang="en-US" sz="2400" b="1" dirty="0" smtClean="0"/>
              <a:t>Centre </a:t>
            </a:r>
            <a:r>
              <a:rPr lang="en-US" sz="2400" b="1" dirty="0"/>
              <a:t>Director</a:t>
            </a:r>
            <a:r>
              <a:rPr lang="en-US" sz="2400" dirty="0"/>
              <a:t>, SEAMEO RIHED</a:t>
            </a:r>
            <a:endParaRPr lang="en-US" sz="2000" dirty="0"/>
          </a:p>
          <a:p>
            <a:r>
              <a:rPr lang="en-GB" u="sng" dirty="0"/>
              <a:t>sauwakon@rihed.seameo.org</a:t>
            </a:r>
            <a:endParaRPr lang="en-US" u="sng" dirty="0"/>
          </a:p>
          <a:p>
            <a:r>
              <a:rPr lang="en-US" sz="2400" dirty="0">
                <a:solidFill>
                  <a:srgbClr val="130482"/>
                </a:solidFill>
                <a:latin typeface="Fabrica" pitchFamily="50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5096" y="5638800"/>
            <a:ext cx="82055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Lecture 2 given at the International Symposium: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New Directions in Higher Education for the Development of Global Human Resources 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University of Tsukuba, Japan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21 February 2014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AIMS: Programme Overview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143000" y="1600200"/>
            <a:ext cx="7239000" cy="4525963"/>
          </a:xfrm>
        </p:spPr>
        <p:txBody>
          <a:bodyPr>
            <a:normAutofit/>
          </a:bodyPr>
          <a:lstStyle/>
          <a:p>
            <a:pPr marL="263525" indent="-263525">
              <a:spcBef>
                <a:spcPts val="1200"/>
              </a:spcBef>
              <a:buFont typeface="Arial" charset="0"/>
              <a:buChar char="•"/>
            </a:pPr>
            <a:r>
              <a:rPr lang="en-GB" sz="2800" dirty="0" smtClean="0">
                <a:latin typeface="Calibri" pitchFamily="34" charset="0"/>
              </a:rPr>
              <a:t>Multilateral student exchange program</a:t>
            </a:r>
          </a:p>
          <a:p>
            <a:pPr marL="263525" indent="-263525">
              <a:spcBef>
                <a:spcPts val="1200"/>
              </a:spcBef>
              <a:buFont typeface="Arial" charset="0"/>
              <a:buChar char="•"/>
            </a:pPr>
            <a:r>
              <a:rPr lang="en-GB" sz="2800" dirty="0" smtClean="0">
                <a:latin typeface="Calibri" pitchFamily="34" charset="0"/>
              </a:rPr>
              <a:t>Launched in 2010 as the Malaysia-Indonesia-Thailand (M-I-T) Student Mobility Pilot Project</a:t>
            </a:r>
          </a:p>
          <a:p>
            <a:pPr marL="263525" indent="-263525">
              <a:spcBef>
                <a:spcPts val="1200"/>
              </a:spcBef>
              <a:buFont typeface="Arial" charset="0"/>
              <a:buChar char="•"/>
            </a:pPr>
            <a:r>
              <a:rPr lang="en-GB" sz="2800" dirty="0" smtClean="0">
                <a:latin typeface="Calibri" pitchFamily="34" charset="0"/>
              </a:rPr>
              <a:t>With expansion, name changed to </a:t>
            </a:r>
            <a:r>
              <a:rPr lang="en-GB" sz="2800" b="1" dirty="0" smtClean="0">
                <a:solidFill>
                  <a:srgbClr val="130482"/>
                </a:solidFill>
                <a:latin typeface="Calibri" pitchFamily="34" charset="0"/>
              </a:rPr>
              <a:t>ASEAN International Mobility for Students Programme (AIMS)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944562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AIMS: Members and Numbers</a:t>
            </a:r>
            <a:endParaRPr lang="en-US" sz="36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562600" y="47244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than 670 students exchanged under the Program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(as of Dec 2013)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0" name="AutoShape 2" descr="data:image/jpeg;base64,/9j/4AAQSkZJRgABAQAAAQABAAD/2wCEAAkGBwgHBhMIBwgWFQkXGB0ZFxgYGSAeIBoWICQiJCAiHychKCggISYlIx8bIT0tJiksMS8vHx8zOD8uQyguLiwBCgoKDg0OGxAQGzclICU0Njc3NTc2NDA3NDc0Lzc3LCs3LTQ1LzQ1LDcsLywyLy8sLS02Kyw0NzAsNDUyNSwsLP/AABEIALcBEwMBEQACEQEDEQH/xAAcAAEBAAMBAQEBAAAAAAAAAAAABgQFBwMIAgH/xAA/EAABAgMDBwkGBAYDAAAAAAAAAQIDBAUGVNERFBU1gpKiBxIhMUFhcrGyIlFxgaHBMlKRwhMjQkNi8CQ2U//EABsBAQACAwEBAAAAAAAAAAAAAAAEBQMGBwEC/8QAMxEBAAEDAQQHBwQDAQAAAAAAAAECAwQRBSExQQYSUWGBscETInGRodHhFDJC8DM0ciP/2gAMAwEAAhEDEQA/AOwU6Rk1p8JVlGZeY3+lPcgGRmEldGbqYAMwkrozdTABmEldGbqYAMwkrozdTABmEldGbqYAMwkrozdTABmEldGbqYAMwkrozdTABmEldGbqYAMwkrozdTABmEldGbqYAMwkrozdTABmEldGbqYAMwkrozdTABmEldGbqYAMwkrozdTABmEldGbqYAMwkrozdTABmEldGbqYAMwkrozdTABmEldGbqYAMwkrozdTABmEldGbqYAMwkrozdTABmEldGbqYAMwkrozdTABmEldGbqYAMwkrozdTABmEldGbqYAMwkrozdTABmEldGbqYAMwkrozdTABmEldGbqYAR1oJSVSrvRJZmT2f6U/KgFjTdXQvA3yQDJAAAAAAAAAAAAAAAAAAAAAAAAAAAAAAAAAAAAAAIy0OuImz6UAqqbq6F4G+SAZIAAAAAAAAAAAAAAAAAAAAAAAAAAAAAAAAAAAAABGWh1xE2fSgFVTdXQvA3yQDJAAAAAAAAAAAAAAAAAAAAAAAAAAAAAAAAAAAAAAIy0OuImz6UAqqbq6F4G+SAZIAAAAAAAAAAAAAAAAAAAAAAAAAAAAAAAAAAAAABGWh1xE2fSgFVTdXQvA3yQDJAAAAAAAAAAAAAAAAaGqWxs/S3cyZqTViflZleuXv5uXJ88hhryLdHGVnj7GzciNaLc6ds7vP0T0flWo7HZIMlGcnvVGp91I851HKJWtHRTKmPerpj5z6PNvKxTFd7dOioncrV+4/X0dj6nonkcrkfVt6fyiWcnVRr5p0J69kRqp9Uyt+pkpy7VXPRBv9Hc61vinrR3T6bp+inlpmBNQUjSsZr4S9TmqiovzQkxMTGsKa5brt1dWuJie/c9T18AAAAAAAAAAAAAAAEZaHXETZ9KAVVN1dC8DfJAMkAAAAAAAAAAAAAGitRamnWbl+dNu50wqezDb+Je/uTvX5ZTDev02o38Vls7ZV/Oq0ojSmOMzw/M9zj9o7Z1ivOVkaPzJVf7bOhMn+Xa759HchVXciu5x4N+wNjYuHETTGtXbPHw7PBOmBbAAABm0qr1CkR/41Nm3Q39uRehfii9C/ND6ouVUTrTKNk4lnJp6t6mJj+8+MeDqtkOUaWqjmydYRIU2vQ1yfgev7V+PR5FnYzIr3V7paTtTo5csRNzH96ns5x94/vevSa1gAAAAAAAAAAAAABGWh1xE2fSgFVTdXQvA3yQDJAAAAAAAAAAAACctvaiFZqm89qI6df0Q2r9XL3J9ehO9I+Rfi1T3rfZGy6s67pO6iOM+kd8/RwqenJifmnTU5GV8dy5Vcvb/vu7CmqqmqdZdKs2aLNEW7caRDwPGUAAAAAAB0/k2ts5XtotYi5cvRBevv7GL9l+XuLHEyf4VeDTNv7EjScmxH/Uesevz7XUCxaYAAAAAAAAAAAABGWh1xE2fSgFVTdXQvA3yQDJAAAAAAAAAAAHlNzEKTlXzMw/JCY1XOX3InSp5VMRGsvu1bquVxRTG+dz54tJWY9erD5+P1KuRqflYnUn+9qqpRXbk3Kpql1bAwqMOxTap5ce+ec/3k1hjTQAAAAAAAAiqi5UXpDx3fk9tCtfoSLHflnIfsRO/wBzvmn1RS5xr3tKN/GHM9ubP/R5Pux7tW+PWPDy0VBJUwAAAAAAAAAAAIy0OuImz6UAqqbq6F4G+SAZIAAAAAAAAAAAg+V6qrKUJkhDdkfGd0+BuRV+qt+pCzq9KOr2tn6L4sXMmq7PCiPrP41ccKpv4AAAAAAAAAAV3JfVVp1qGQXuyQYyfw18XW369G0SsO51bmnaoekWL7fDmqONG/7/AE3+DuJcObgAAAAAAAAAAAjLQ64ibPpQCqpuroXgb5IBkgAAAAAAAAAADjXLBNOi2lZL5fYZCTo71VVX6c0qc6rW5p3OgdFrUU4k19tXlEflCkNswAAAAAAAAAAe0nMOlJxkzD/GxyOT4ouU9pnSYlju24uW6qJ4TEx830w1yOajk6lNhcemNJ0f0PAAAAAAAAAAAjLQ64ibPpQCqpuroXgb5IBkgAAAAAAAAAADh/Kr/wBxieBnkU+Z/ll0fo3/AKFPxnzSBFX4AAAAAAAAAAAPpmSypJsR34uamX9DYaeEOO3dPaVadsvY9YwAAAAAAAAAAjLQ64ibPpQCqpuroXgb5IBkgAAAAAAAAAADj3LHKOhV+FNZPYfCybTVXL9FaVWdTpXEt+6K3YqxarfOJ84/EoEhNoAAAAAAAAAADIpsqs9UIUo3re9rN5UT7ntNPWqiGG/di1aquTyiZ+UPpZEyJkTqNhcff0AAAAAAAAAAARlodcRNn0oBVU3V0LwN8kAyQAAAAAAAAAABFcq9IWoWczuE3LFgO53fzF6HftdskTNt9a3rHJsXRrLizl+zq4V7vHl6x4uKlQ6IAAAAAAAAAAFtyT0lZ60eevb/ACYLedtuyo39y/Il4VvrXNexrnSXL9lieyjjX5Rx9I8XaS3c8AAAAAAAAAAABGWh1xE2fSgFVTdXQvA3yQDJAAAAAAAAAAAH4iw2RoSworcrFRUVF7UXrPJjXc+qappmKo4w+f7Y2fi2drLpZUXNl9qE73s93xTqX9e0pL9qbdenJ1HZW0Kc3Hiv+Ubpjv8AtPJozCswAAAAAAAD9wYUSPFbBgsVYjlREROtVXqRBEazpD5qqiimaqp0iHfrF0BtnaG2VciZy72oip+dez4ImRPll7S8sWvZ0ac3LtrZ85uTNyP2xuj4fni3xmVgAAAAAAAAAAAIy0OuImz6UAqqbq6F4G+SAZIAAAAAAAAAAAAaa1VnpW0dLWUmOiInTDfk6WO+6L1Knb+ipivWou06SsNm7QuYV72lG+OcdsffslwitUedok8snUIPNiJ1L2OT3tXtRSluW6qJ0qdMxMy1lW4uWp1jy7p72AfCUAAAAAB/WNc96MY1VcvQiJ2qHkzERrLr/J3YlaUiVSrQ/wDnKnsM/wDNF7V/yX6eVpi43U96ri0Lbu2/1H/hYn3Oc9v481+TmrgAAAAAAAAAAAARlodcRNn0oBVU3V0LwN8kAyQAAAAAAAAAAAAAa6t0WQrsnmtSgI5nYvUrV97V7Pv2mO5bpuRpUl4ebexLnXtTp5T8YcotFybVWmuWLTP58t3dD0TvTt2ev3IVl3Drp3074bxgdJMe/EU3vcq+nz5ePzRcWFEgxFhxoatiJ1oqZFT4kSYmN0thpqpqjrUzrD8B9AADfUKx9araosrKK2Av9x/styd3avyRTNbx7lfCFXmbYxMXdXVrPZG+fx46Or2TsPTrPZI7/wCbPfncn4fCnZ8evyLOzjU29/GWkbT25fzPcj3aOyOfxnn5KokqQAAAAAAAAAAAAABGWh1xE2fSgFVTdXQvA3yQDJAAAAAAAAAAAAAAAAYk/TJCpM5s/JsiJ2c5qLk+GXqPmqimr90as9nKvWJ1tVzT8J0aKPyfWYjP52juav8Ai96fTLkME4lqeSzo6QbQpjT2mvxiPs8mcnNmG9ck5fjEf9lPP0drsfU9I9oT/OPlH2beQszQ6c5HydLhtenU7m5VT4KuVTLTZt08IQb+08u9Gly5Mx8dI+UNsZUEAAAAAAAAAAAAAAAARlodcRNn0oBVU3V0LwN8kAyQAAAAAAAAAAAAAAAAAAAAAAAAAAAAAAAAAAAAACMtDriJs+lAKqm6uheBvkgGSAAAAAAAAAAAAAAAAAAAAAAAAAAAAAAAAAAAAAARlodcRNn0oBVU3V0LwN8kAyQAAAAAAAAAAAAAAAAAAAAAAAAAAAAAAAAAAAAACMtDriJs+lAKqm6uheBvkgGSAAAAAAAAAAAAAAAAAAAAAAAAAAAAAAAAAAAAAARlodcRNn0oBuqfW6c2Qhosx08xv9LvcncBkacpt54XYANOU288LsAGnKbeeF2ADTlNvPC7ABpym3nhdgA05TbzwuwAacpt54XYANOU288LsAGnKbeeF2ADTlNvPC7ABpym3nhdgA05TbzwuwAacpt54XYANOU288LsAGnKbeeF2ADTlNvPC7ABpym3nhdgA05TbzwuwAacpt54XYANOU288LsAGnKbeeF2ADTlNvPC7ABpym3nhdgA05TbzwuwAacpt54XYANOU288LsAGnKbeeF2ADTlNvPC7ABpym3nhdgA05TbzwuwAacpt54XYANOU288LsAGnKbeeF2AEhXqrIvqz3Nj9HR2L+VO4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jpeg;base64,/9j/4AAQSkZJRgABAQAAAQABAAD/2wCEAAkGBwgHBhMIBwgWFQkXGB0ZFxgYGSAeIBoWICQiJCAiHychKCggISYlIx8bIT0tJiksMS8vHx8zOD8uQyguLiwBCgoKDg0OGxAQGzclICU0Njc3NTc2NDA3NDc0Lzc3LCs3LTQ1LzQ1LDcsLywyLy8sLS02Kyw0NzAsNDUyNSwsLP/AABEIALcBEwMBEQACEQEDEQH/xAAcAAEBAAMBAQEBAAAAAAAAAAAABgQFBwMIAgH/xAA/EAABAgMDBwkGBAYDAAAAAAAAAQIDBAUGVNERFBU1gpKiBxIhMUFhcrGyIlFxgaHBMlKRwhMjQkNi8CQ2U//EABsBAQACAwEBAAAAAAAAAAAAAAAEBQMGBwEC/8QAMxEBAAEDAQQHBwQDAQAAAAAAAAECAwQRBSExQQYSUWGBscETInGRodHhFDJC8DM0ciP/2gAMAwEAAhEDEQA/AOwU6Rk1p8JVlGZeY3+lPcgGRmEldGbqYAMwkrozdTABmEldGbqYAMwkrozdTABmEldGbqYAMwkrozdTABmEldGbqYAMwkrozdTABmEldGbqYAMwkrozdTABmEldGbqYAMwkrozdTABmEldGbqYAMwkrozdTABmEldGbqYAMwkrozdTABmEldGbqYAMwkrozdTABmEldGbqYAMwkrozdTABmEldGbqYAMwkrozdTABmEldGbqYAMwkrozdTABmEldGbqYAMwkrozdTABmEldGbqYAMwkrozdTABmEldGbqYAMwkrozdTABmEldGbqYAMwkrozdTABmEldGbqYAR1oJSVSrvRJZmT2f6U/KgFjTdXQvA3yQDJAAAAAAAAAAAAAAAAAAAAAAAAAAAAAAAAAAAAAAIy0OuImz6UAqqbq6F4G+SAZIAAAAAAAAAAAAAAAAAAAAAAAAAAAAAAAAAAAAABGWh1xE2fSgFVTdXQvA3yQDJAAAAAAAAAAAAAAAAAAAAAAAAAAAAAAAAAAAAAAIy0OuImz6UAqqbq6F4G+SAZIAAAAAAAAAAAAAAAAAAAAAAAAAAAAAAAAAAAAABGWh1xE2fSgFVTdXQvA3yQDJAAAAAAAAAAAAAAAAaGqWxs/S3cyZqTViflZleuXv5uXJ88hhryLdHGVnj7GzciNaLc6ds7vP0T0flWo7HZIMlGcnvVGp91I851HKJWtHRTKmPerpj5z6PNvKxTFd7dOioncrV+4/X0dj6nonkcrkfVt6fyiWcnVRr5p0J69kRqp9Uyt+pkpy7VXPRBv9Hc61vinrR3T6bp+inlpmBNQUjSsZr4S9TmqiovzQkxMTGsKa5brt1dWuJie/c9T18AAAAAAAAAAAAAAAEZaHXETZ9KAVVN1dC8DfJAMkAAAAAAAAAAAAAGitRamnWbl+dNu50wqezDb+Je/uTvX5ZTDev02o38Vls7ZV/Oq0ojSmOMzw/M9zj9o7Z1ivOVkaPzJVf7bOhMn+Xa759HchVXciu5x4N+wNjYuHETTGtXbPHw7PBOmBbAAABm0qr1CkR/41Nm3Q39uRehfii9C/ND6ouVUTrTKNk4lnJp6t6mJj+8+MeDqtkOUaWqjmydYRIU2vQ1yfgev7V+PR5FnYzIr3V7paTtTo5csRNzH96ns5x94/vevSa1gAAAAAAAAAAAAABGWh1xE2fSgFVTdXQvA3yQDJAAAAAAAAAAAACctvaiFZqm89qI6df0Q2r9XL3J9ehO9I+Rfi1T3rfZGy6s67pO6iOM+kd8/RwqenJifmnTU5GV8dy5Vcvb/vu7CmqqmqdZdKs2aLNEW7caRDwPGUAAAAAAB0/k2ts5XtotYi5cvRBevv7GL9l+XuLHEyf4VeDTNv7EjScmxH/Uesevz7XUCxaYAAAAAAAAAAAABGWh1xE2fSgFVTdXQvA3yQDJAAAAAAAAAAAHlNzEKTlXzMw/JCY1XOX3InSp5VMRGsvu1bquVxRTG+dz54tJWY9erD5+P1KuRqflYnUn+9qqpRXbk3Kpql1bAwqMOxTap5ce+ec/3k1hjTQAAAAAAAAiqi5UXpDx3fk9tCtfoSLHflnIfsRO/wBzvmn1RS5xr3tKN/GHM9ubP/R5Pux7tW+PWPDy0VBJUwAAAAAAAAAAAIy0OuImz6UAqqbq6F4G+SAZIAAAAAAAAAAAg+V6qrKUJkhDdkfGd0+BuRV+qt+pCzq9KOr2tn6L4sXMmq7PCiPrP41ccKpv4AAAAAAAAAAV3JfVVp1qGQXuyQYyfw18XW369G0SsO51bmnaoekWL7fDmqONG/7/AE3+DuJcObgAAAAAAAAAAAjLQ64ibPpQCqpuroXgb5IBkgAAAAAAAAAADjXLBNOi2lZL5fYZCTo71VVX6c0qc6rW5p3OgdFrUU4k19tXlEflCkNswAAAAAAAAAAe0nMOlJxkzD/GxyOT4ouU9pnSYlju24uW6qJ4TEx830w1yOajk6lNhcemNJ0f0PAAAAAAAAAAAjLQ64ibPpQCqpuroXgb5IBkgAAAAAAAAAADh/Kr/wBxieBnkU+Z/ll0fo3/AKFPxnzSBFX4AAAAAAAAAAAPpmSypJsR34uamX9DYaeEOO3dPaVadsvY9YwAAAAAAAAAAjLQ64ibPpQCqpuroXgb5IBkgAAAAAAAAAADj3LHKOhV+FNZPYfCybTVXL9FaVWdTpXEt+6K3YqxarfOJ84/EoEhNoAAAAAAAAAADIpsqs9UIUo3re9rN5UT7ntNPWqiGG/di1aquTyiZ+UPpZEyJkTqNhcff0AAAAAAAAAAARlodcRNn0oBVU3V0LwN8kAyQAAAAAAAAAABFcq9IWoWczuE3LFgO53fzF6HftdskTNt9a3rHJsXRrLizl+zq4V7vHl6x4uKlQ6IAAAAAAAAAAFtyT0lZ60eevb/ACYLedtuyo39y/Il4VvrXNexrnSXL9lieyjjX5Rx9I8XaS3c8AAAAAAAAAAABGWh1xE2fSgFVTdXQvA3yQDJAAAAAAAAAAAH4iw2RoSworcrFRUVF7UXrPJjXc+qappmKo4w+f7Y2fi2drLpZUXNl9qE73s93xTqX9e0pL9qbdenJ1HZW0Kc3Hiv+Ubpjv8AtPJozCswAAAAAAAD9wYUSPFbBgsVYjlREROtVXqRBEazpD5qqiimaqp0iHfrF0BtnaG2VciZy72oip+dez4ImRPll7S8sWvZ0ac3LtrZ85uTNyP2xuj4fni3xmVgAAAAAAAAAAAIy0OuImz6UAqqbq6F4G+SAZIAAAAAAAAAAAAaa1VnpW0dLWUmOiInTDfk6WO+6L1Knb+ipivWou06SsNm7QuYV72lG+OcdsffslwitUedok8snUIPNiJ1L2OT3tXtRSluW6qJ0qdMxMy1lW4uWp1jy7p72AfCUAAAAAB/WNc96MY1VcvQiJ2qHkzERrLr/J3YlaUiVSrQ/wDnKnsM/wDNF7V/yX6eVpi43U96ri0Lbu2/1H/hYn3Oc9v481+TmrgAAAAAAAAAAAARlodcRNn0oBVU3V0LwN8kAyQAAAAAAAAAAAAAa6t0WQrsnmtSgI5nYvUrV97V7Pv2mO5bpuRpUl4ebexLnXtTp5T8YcotFybVWmuWLTP58t3dD0TvTt2ev3IVl3Drp3074bxgdJMe/EU3vcq+nz5ePzRcWFEgxFhxoatiJ1oqZFT4kSYmN0thpqpqjrUzrD8B9AADfUKx9araosrKK2Av9x/styd3avyRTNbx7lfCFXmbYxMXdXVrPZG+fx46Or2TsPTrPZI7/wCbPfncn4fCnZ8evyLOzjU29/GWkbT25fzPcj3aOyOfxnn5KokqQAAAAAAAAAAAAABGWh1xE2fSgFVTdXQvA3yQDJAAAAAAAAAAAAAAAAYk/TJCpM5s/JsiJ2c5qLk+GXqPmqimr90as9nKvWJ1tVzT8J0aKPyfWYjP52juav8Ai96fTLkME4lqeSzo6QbQpjT2mvxiPs8mcnNmG9ck5fjEf9lPP0drsfU9I9oT/OPlH2beQszQ6c5HydLhtenU7m5VT4KuVTLTZt08IQb+08u9Gly5Mx8dI+UNsZUEAAAAAAAAAAAAAAAARlodcRNn0oBVU3V0LwN8kAyQAAAAAAAAAAAAAAAAAAAAAAAAAAAAAAAAAAAAACMtDriJs+lAKqm6uheBvkgGSAAAAAAAAAAAAAAAAAAAAAAAAAAAAAAAAAAAAAARlodcRNn0oBVU3V0LwN8kAyQAAAAAAAAAAAAAAAAAAAAAAAAAAAAAAAAAAAAACMtDriJs+lAKqm6uheBvkgGSAAAAAAAAAAAAAAAAAAAAAAAAAAAAAAAAAAAAAARlodcRNn0oBuqfW6c2Qhosx08xv9LvcncBkacpt54XYANOU288LsAGnKbeeF2ADTlNvPC7ABpym3nhdgA05TbzwuwAacpt54XYANOU288LsAGnKbeeF2ADTlNvPC7ABpym3nhdgA05TbzwuwAacpt54XYANOU288LsAGnKbeeF2ADTlNvPC7ABpym3nhdgA05TbzwuwAacpt54XYANOU288LsAGnKbeeF2ADTlNvPC7ABpym3nhdgA05TbzwuwAacpt54XYANOU288LsAGnKbeeF2ADTlNvPC7ABpym3nhdgA05TbzwuwAacpt54XYANOU288LsAGnKbeeF2AEhXqrIvqz3Nj9HR2L+VO4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data:image/jpeg;base64,/9j/4AAQSkZJRgABAQAAAQABAAD/2wCEAAkGBwgHBhMIBwgWFQkXGB0ZFxgYGSAeIBoWICQiJCAiHychKCggISYlIx8bIT0tJiksMS8vHx8zOD8uQyguLiwBCgoKDg0OGxAQGzclICU0Njc3NTc2NDA3NDc0Lzc3LCs3LTQ1LzQ1LDcsLywyLy8sLS02Kyw0NzAsNDUyNSwsLP/AABEIALcBEwMBEQACEQEDEQH/xAAcAAEBAAMBAQEBAAAAAAAAAAAABgQFBwMIAgH/xAA/EAABAgMDBwkGBAYDAAAAAAAAAQIDBAUGVNERFBU1gpKiBxIhMUFhcrGyIlFxgaHBMlKRwhMjQkNi8CQ2U//EABsBAQACAwEBAAAAAAAAAAAAAAAEBQMGBwEC/8QAMxEBAAEDAQQHBwQDAQAAAAAAAAECAwQRBSExQQYSUWGBscETInGRodHhFDJC8DM0ciP/2gAMAwEAAhEDEQA/AOwU6Rk1p8JVlGZeY3+lPcgGRmEldGbqYAMwkrozdTABmEldGbqYAMwkrozdTABmEldGbqYAMwkrozdTABmEldGbqYAMwkrozdTABmEldGbqYAMwkrozdTABmEldGbqYAMwkrozdTABmEldGbqYAMwkrozdTABmEldGbqYAMwkrozdTABmEldGbqYAMwkrozdTABmEldGbqYAMwkrozdTABmEldGbqYAMwkrozdTABmEldGbqYAMwkrozdTABmEldGbqYAMwkrozdTABmEldGbqYAMwkrozdTABmEldGbqYAMwkrozdTABmEldGbqYAMwkrozdTABmEldGbqYAR1oJSVSrvRJZmT2f6U/KgFjTdXQvA3yQDJAAAAAAAAAAAAAAAAAAAAAAAAAAAAAAAAAAAAAAIy0OuImz6UAqqbq6F4G+SAZIAAAAAAAAAAAAAAAAAAAAAAAAAAAAAAAAAAAAABGWh1xE2fSgFVTdXQvA3yQDJAAAAAAAAAAAAAAAAAAAAAAAAAAAAAAAAAAAAAAIy0OuImz6UAqqbq6F4G+SAZIAAAAAAAAAAAAAAAAAAAAAAAAAAAAAAAAAAAAABGWh1xE2fSgFVTdXQvA3yQDJAAAAAAAAAAAAAAAAaGqWxs/S3cyZqTViflZleuXv5uXJ88hhryLdHGVnj7GzciNaLc6ds7vP0T0flWo7HZIMlGcnvVGp91I851HKJWtHRTKmPerpj5z6PNvKxTFd7dOioncrV+4/X0dj6nonkcrkfVt6fyiWcnVRr5p0J69kRqp9Uyt+pkpy7VXPRBv9Hc61vinrR3T6bp+inlpmBNQUjSsZr4S9TmqiovzQkxMTGsKa5brt1dWuJie/c9T18AAAAAAAAAAAAAAAEZaHXETZ9KAVVN1dC8DfJAMkAAAAAAAAAAAAAGitRamnWbl+dNu50wqezDb+Je/uTvX5ZTDev02o38Vls7ZV/Oq0ojSmOMzw/M9zj9o7Z1ivOVkaPzJVf7bOhMn+Xa759HchVXciu5x4N+wNjYuHETTGtXbPHw7PBOmBbAAABm0qr1CkR/41Nm3Q39uRehfii9C/ND6ouVUTrTKNk4lnJp6t6mJj+8+MeDqtkOUaWqjmydYRIU2vQ1yfgev7V+PR5FnYzIr3V7paTtTo5csRNzH96ns5x94/vevSa1gAAAAAAAAAAAAABGWh1xE2fSgFVTdXQvA3yQDJAAAAAAAAAAAACctvaiFZqm89qI6df0Q2r9XL3J9ehO9I+Rfi1T3rfZGy6s67pO6iOM+kd8/RwqenJifmnTU5GV8dy5Vcvb/vu7CmqqmqdZdKs2aLNEW7caRDwPGUAAAAAAB0/k2ts5XtotYi5cvRBevv7GL9l+XuLHEyf4VeDTNv7EjScmxH/Uesevz7XUCxaYAAAAAAAAAAAABGWh1xE2fSgFVTdXQvA3yQDJAAAAAAAAAAAHlNzEKTlXzMw/JCY1XOX3InSp5VMRGsvu1bquVxRTG+dz54tJWY9erD5+P1KuRqflYnUn+9qqpRXbk3Kpql1bAwqMOxTap5ce+ec/3k1hjTQAAAAAAAAiqi5UXpDx3fk9tCtfoSLHflnIfsRO/wBzvmn1RS5xr3tKN/GHM9ubP/R5Pux7tW+PWPDy0VBJUwAAAAAAAAAAAIy0OuImz6UAqqbq6F4G+SAZIAAAAAAAAAAAg+V6qrKUJkhDdkfGd0+BuRV+qt+pCzq9KOr2tn6L4sXMmq7PCiPrP41ccKpv4AAAAAAAAAAV3JfVVp1qGQXuyQYyfw18XW369G0SsO51bmnaoekWL7fDmqONG/7/AE3+DuJcObgAAAAAAAAAAAjLQ64ibPpQCqpuroXgb5IBkgAAAAAAAAAADjXLBNOi2lZL5fYZCTo71VVX6c0qc6rW5p3OgdFrUU4k19tXlEflCkNswAAAAAAAAAAe0nMOlJxkzD/GxyOT4ouU9pnSYlju24uW6qJ4TEx830w1yOajk6lNhcemNJ0f0PAAAAAAAAAAAjLQ64ibPpQCqpuroXgb5IBkgAAAAAAAAAADh/Kr/wBxieBnkU+Z/ll0fo3/AKFPxnzSBFX4AAAAAAAAAAAPpmSypJsR34uamX9DYaeEOO3dPaVadsvY9YwAAAAAAAAAAjLQ64ibPpQCqpuroXgb5IBkgAAAAAAAAAADj3LHKOhV+FNZPYfCybTVXL9FaVWdTpXEt+6K3YqxarfOJ84/EoEhNoAAAAAAAAAADIpsqs9UIUo3re9rN5UT7ntNPWqiGG/di1aquTyiZ+UPpZEyJkTqNhcff0AAAAAAAAAAARlodcRNn0oBVU3V0LwN8kAyQAAAAAAAAAABFcq9IWoWczuE3LFgO53fzF6HftdskTNt9a3rHJsXRrLizl+zq4V7vHl6x4uKlQ6IAAAAAAAAAAFtyT0lZ60eevb/ACYLedtuyo39y/Il4VvrXNexrnSXL9lieyjjX5Rx9I8XaS3c8AAAAAAAAAAABGWh1xE2fSgFVTdXQvA3yQDJAAAAAAAAAAAH4iw2RoSworcrFRUVF7UXrPJjXc+qappmKo4w+f7Y2fi2drLpZUXNl9qE73s93xTqX9e0pL9qbdenJ1HZW0Kc3Hiv+Ubpjv8AtPJozCswAAAAAAAD9wYUSPFbBgsVYjlREROtVXqRBEazpD5qqiimaqp0iHfrF0BtnaG2VciZy72oip+dez4ImRPll7S8sWvZ0ac3LtrZ85uTNyP2xuj4fni3xmVgAAAAAAAAAAAIy0OuImz6UAqqbq6F4G+SAZIAAAAAAAAAAAAaa1VnpW0dLWUmOiInTDfk6WO+6L1Knb+ipivWou06SsNm7QuYV72lG+OcdsffslwitUedok8snUIPNiJ1L2OT3tXtRSluW6qJ0qdMxMy1lW4uWp1jy7p72AfCUAAAAAB/WNc96MY1VcvQiJ2qHkzERrLr/J3YlaUiVSrQ/wDnKnsM/wDNF7V/yX6eVpi43U96ri0Lbu2/1H/hYn3Oc9v481+TmrgAAAAAAAAAAAARlodcRNn0oBVU3V0LwN8kAyQAAAAAAAAAAAAAa6t0WQrsnmtSgI5nYvUrV97V7Pv2mO5bpuRpUl4ebexLnXtTp5T8YcotFybVWmuWLTP58t3dD0TvTt2ev3IVl3Drp3074bxgdJMe/EU3vcq+nz5ePzRcWFEgxFhxoatiJ1oqZFT4kSYmN0thpqpqjrUzrD8B9AADfUKx9araosrKK2Av9x/styd3avyRTNbx7lfCFXmbYxMXdXVrPZG+fx46Or2TsPTrPZI7/wCbPfncn4fCnZ8evyLOzjU29/GWkbT25fzPcj3aOyOfxnn5KokqQAAAAAAAAAAAAABGWh1xE2fSgFVTdXQvA3yQDJAAAAAAAAAAAAAAAAYk/TJCpM5s/JsiJ2c5qLk+GXqPmqimr90as9nKvWJ1tVzT8J0aKPyfWYjP52juav8Ai96fTLkME4lqeSzo6QbQpjT2mvxiPs8mcnNmG9ck5fjEf9lPP0drsfU9I9oT/OPlH2beQszQ6c5HydLhtenU7m5VT4KuVTLTZt08IQb+08u9Gly5Mx8dI+UNsZUEAAAAAAAAAAAAAAAARlodcRNn0oBVU3V0LwN8kAyQAAAAAAAAAAAAAAAAAAAAAAAAAAAAAAAAAAAAACMtDriJs+lAKqm6uheBvkgGSAAAAAAAAAAAAAAAAAAAAAAAAAAAAAAAAAAAAAARlodcRNn0oBVU3V0LwN8kAyQAAAAAAAAAAAAAAAAAAAAAAAAAAAAAAAAAAAAACMtDriJs+lAKqm6uheBvkgGSAAAAAAAAAAAAAAAAAAAAAAAAAAAAAAAAAAAAAARlodcRNn0oBuqfW6c2Qhosx08xv9LvcncBkacpt54XYANOU288LsAGnKbeeF2ADTlNvPC7ABpym3nhdgA05TbzwuwAacpt54XYANOU288LsAGnKbeeF2ADTlNvPC7ABpym3nhdgA05TbzwuwAacpt54XYANOU288LsAGnKbeeF2ADTlNvPC7ABpym3nhdgA05TbzwuwAacpt54XYANOU288LsAGnKbeeF2ADTlNvPC7ABpym3nhdgA05TbzwuwAacpt54XYANOU288LsAGnKbeeF2ADTlNvPC7ABpym3nhdgA05TbzwuwAacpt54XYANOU288LsAGnKbeeF2AEhXqrIvqz3Nj9HR2L+VO4D//Z"/>
          <p:cNvSpPr>
            <a:spLocks noChangeAspect="1" noChangeArrowheads="1"/>
          </p:cNvSpPr>
          <p:nvPr/>
        </p:nvSpPr>
        <p:spPr bwMode="auto">
          <a:xfrm>
            <a:off x="155575" y="-1790700"/>
            <a:ext cx="56197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data:image/jpeg;base64,/9j/4AAQSkZJRgABAQAAAQABAAD/2wCEAAkGBwgHBhMIBwgWFQkXGB0ZFxgYGSAeIBoWICQiJCAiHychKCggISYlIx8bIT0tJiksMS8vHx8zOD8uQyguLiwBCgoKDg0OGxAQGzclICU0Njc3NTc2NDA3NDc0Lzc3LCs3LTQ1LzQ1LDcsLywyLy8sLS02Kyw0NzAsNDUyNSwsLP/AABEIALcBEwMBEQACEQEDEQH/xAAcAAEBAAMBAQEBAAAAAAAAAAAABgQFBwMIAgH/xAA/EAABAgMDBwkGBAYDAAAAAAAAAQIDBAUGVNERFBU1gpKiBxIhMUFhcrGyIlFxgaHBMlKRwhMjQkNi8CQ2U//EABsBAQACAwEBAAAAAAAAAAAAAAAEBQMGBwEC/8QAMxEBAAEDAQQHBwQDAQAAAAAAAAECAwQRBSExQQYSUWGBscETInGRodHhFDJC8DM0ciP/2gAMAwEAAhEDEQA/AOwU6Rk1p8JVlGZeY3+lPcgGRmEldGbqYAMwkrozdTABmEldGbqYAMwkrozdTABmEldGbqYAMwkrozdTABmEldGbqYAMwkrozdTABmEldGbqYAMwkrozdTABmEldGbqYAMwkrozdTABmEldGbqYAMwkrozdTABmEldGbqYAMwkrozdTABmEldGbqYAMwkrozdTABmEldGbqYAMwkrozdTABmEldGbqYAMwkrozdTABmEldGbqYAMwkrozdTABmEldGbqYAMwkrozdTABmEldGbqYAMwkrozdTABmEldGbqYAMwkrozdTABmEldGbqYAMwkrozdTABmEldGbqYAR1oJSVSrvRJZmT2f6U/KgFjTdXQvA3yQDJAAAAAAAAAAAAAAAAAAAAAAAAAAAAAAAAAAAAAAIy0OuImz6UAqqbq6F4G+SAZIAAAAAAAAAAAAAAAAAAAAAAAAAAAAAAAAAAAAABGWh1xE2fSgFVTdXQvA3yQDJAAAAAAAAAAAAAAAAAAAAAAAAAAAAAAAAAAAAAAIy0OuImz6UAqqbq6F4G+SAZIAAAAAAAAAAAAAAAAAAAAAAAAAAAAAAAAAAAAABGWh1xE2fSgFVTdXQvA3yQDJAAAAAAAAAAAAAAAAaGqWxs/S3cyZqTViflZleuXv5uXJ88hhryLdHGVnj7GzciNaLc6ds7vP0T0flWo7HZIMlGcnvVGp91I851HKJWtHRTKmPerpj5z6PNvKxTFd7dOioncrV+4/X0dj6nonkcrkfVt6fyiWcnVRr5p0J69kRqp9Uyt+pkpy7VXPRBv9Hc61vinrR3T6bp+inlpmBNQUjSsZr4S9TmqiovzQkxMTGsKa5brt1dWuJie/c9T18AAAAAAAAAAAAAAAEZaHXETZ9KAVVN1dC8DfJAMkAAAAAAAAAAAAAGitRamnWbl+dNu50wqezDb+Je/uTvX5ZTDev02o38Vls7ZV/Oq0ojSmOMzw/M9zj9o7Z1ivOVkaPzJVf7bOhMn+Xa759HchVXciu5x4N+wNjYuHETTGtXbPHw7PBOmBbAAABm0qr1CkR/41Nm3Q39uRehfii9C/ND6ouVUTrTKNk4lnJp6t6mJj+8+MeDqtkOUaWqjmydYRIU2vQ1yfgev7V+PR5FnYzIr3V7paTtTo5csRNzH96ns5x94/vevSa1gAAAAAAAAAAAAABGWh1xE2fSgFVTdXQvA3yQDJAAAAAAAAAAAACctvaiFZqm89qI6df0Q2r9XL3J9ehO9I+Rfi1T3rfZGy6s67pO6iOM+kd8/RwqenJifmnTU5GV8dy5Vcvb/vu7CmqqmqdZdKs2aLNEW7caRDwPGUAAAAAAB0/k2ts5XtotYi5cvRBevv7GL9l+XuLHEyf4VeDTNv7EjScmxH/Uesevz7XUCxaYAAAAAAAAAAAABGWh1xE2fSgFVTdXQvA3yQDJAAAAAAAAAAAHlNzEKTlXzMw/JCY1XOX3InSp5VMRGsvu1bquVxRTG+dz54tJWY9erD5+P1KuRqflYnUn+9qqpRXbk3Kpql1bAwqMOxTap5ce+ec/3k1hjTQAAAAAAAAiqi5UXpDx3fk9tCtfoSLHflnIfsRO/wBzvmn1RS5xr3tKN/GHM9ubP/R5Pux7tW+PWPDy0VBJUwAAAAAAAAAAAIy0OuImz6UAqqbq6F4G+SAZIAAAAAAAAAAAg+V6qrKUJkhDdkfGd0+BuRV+qt+pCzq9KOr2tn6L4sXMmq7PCiPrP41ccKpv4AAAAAAAAAAV3JfVVp1qGQXuyQYyfw18XW369G0SsO51bmnaoekWL7fDmqONG/7/AE3+DuJcObgAAAAAAAAAAAjLQ64ibPpQCqpuroXgb5IBkgAAAAAAAAAADjXLBNOi2lZL5fYZCTo71VVX6c0qc6rW5p3OgdFrUU4k19tXlEflCkNswAAAAAAAAAAe0nMOlJxkzD/GxyOT4ouU9pnSYlju24uW6qJ4TEx830w1yOajk6lNhcemNJ0f0PAAAAAAAAAAAjLQ64ibPpQCqpuroXgb5IBkgAAAAAAAAAADh/Kr/wBxieBnkU+Z/ll0fo3/AKFPxnzSBFX4AAAAAAAAAAAPpmSypJsR34uamX9DYaeEOO3dPaVadsvY9YwAAAAAAAAAAjLQ64ibPpQCqpuroXgb5IBkgAAAAAAAAAADj3LHKOhV+FNZPYfCybTVXL9FaVWdTpXEt+6K3YqxarfOJ84/EoEhNoAAAAAAAAAADIpsqs9UIUo3re9rN5UT7ntNPWqiGG/di1aquTyiZ+UPpZEyJkTqNhcff0AAAAAAAAAAARlodcRNn0oBVU3V0LwN8kAyQAAAAAAAAAABFcq9IWoWczuE3LFgO53fzF6HftdskTNt9a3rHJsXRrLizl+zq4V7vHl6x4uKlQ6IAAAAAAAAAAFtyT0lZ60eevb/ACYLedtuyo39y/Il4VvrXNexrnSXL9lieyjjX5Rx9I8XaS3c8AAAAAAAAAAABGWh1xE2fSgFVTdXQvA3yQDJAAAAAAAAAAAH4iw2RoSworcrFRUVF7UXrPJjXc+qappmKo4w+f7Y2fi2drLpZUXNl9qE73s93xTqX9e0pL9qbdenJ1HZW0Kc3Hiv+Ubpjv8AtPJozCswAAAAAAAD9wYUSPFbBgsVYjlREROtVXqRBEazpD5qqiimaqp0iHfrF0BtnaG2VciZy72oip+dez4ImRPll7S8sWvZ0ac3LtrZ85uTNyP2xuj4fni3xmVgAAAAAAAAAAAIy0OuImz6UAqqbq6F4G+SAZIAAAAAAAAAAAAaa1VnpW0dLWUmOiInTDfk6WO+6L1Knb+ipivWou06SsNm7QuYV72lG+OcdsffslwitUedok8snUIPNiJ1L2OT3tXtRSluW6qJ0qdMxMy1lW4uWp1jy7p72AfCUAAAAAB/WNc96MY1VcvQiJ2qHkzERrLr/J3YlaUiVSrQ/wDnKnsM/wDNF7V/yX6eVpi43U96ri0Lbu2/1H/hYn3Oc9v481+TmrgAAAAAAAAAAAARlodcRNn0oBVU3V0LwN8kAyQAAAAAAAAAAAAAa6t0WQrsnmtSgI5nYvUrV97V7Pv2mO5bpuRpUl4ebexLnXtTp5T8YcotFybVWmuWLTP58t3dD0TvTt2ev3IVl3Drp3074bxgdJMe/EU3vcq+nz5ePzRcWFEgxFhxoatiJ1oqZFT4kSYmN0thpqpqjrUzrD8B9AADfUKx9araosrKK2Av9x/styd3avyRTNbx7lfCFXmbYxMXdXVrPZG+fx46Or2TsPTrPZI7/wCbPfncn4fCnZ8evyLOzjU29/GWkbT25fzPcj3aOyOfxnn5KokqQAAAAAAAAAAAAABGWh1xE2fSgFVTdXQvA3yQDJAAAAAAAAAAAAAAAAYk/TJCpM5s/JsiJ2c5qLk+GXqPmqimr90as9nKvWJ1tVzT8J0aKPyfWYjP52juav8Ai96fTLkME4lqeSzo6QbQpjT2mvxiPs8mcnNmG9ck5fjEf9lPP0drsfU9I9oT/OPlH2beQszQ6c5HydLhtenU7m5VT4KuVTLTZt08IQb+08u9Gly5Mx8dI+UNsZUEAAAAAAAAAAAAAAAARlodcRNn0oBVU3V0LwN8kAyQAAAAAAAAAAAAAAAAAAAAAAAAAAAAAAAAAAAAACMtDriJs+lAKqm6uheBvkgGSAAAAAAAAAAAAAAAAAAAAAAAAAAAAAAAAAAAAAARlodcRNn0oBVU3V0LwN8kAyQAAAAAAAAAAAAAAAAAAAAAAAAAAAAAAAAAAAAACMtDriJs+lAKqm6uheBvkgGSAAAAAAAAAAAAAAAAAAAAAAAAAAAAAAAAAAAAAARlodcRNn0oBuqfW6c2Qhosx08xv9LvcncBkacpt54XYANOU288LsAGnKbeeF2ADTlNvPC7ABpym3nhdgA05TbzwuwAacpt54XYANOU288LsAGnKbeeF2ADTlNvPC7ABpym3nhdgA05TbzwuwAacpt54XYANOU288LsAGnKbeeF2ADTlNvPC7ABpym3nhdgA05TbzwuwAacpt54XYANOU288LsAGnKbeeF2ADTlNvPC7ABpym3nhdgA05TbzwuwAacpt54XYANOU288LsAGnKbeeF2ADTlNvPC7ABpym3nhdgA05TbzwuwAacpt54XYANOU288LsAGnKbeeF2AEhXqrIvqz3Nj9HR2L+VO4D//Z"/>
          <p:cNvSpPr>
            <a:spLocks noChangeAspect="1" noChangeArrowheads="1"/>
          </p:cNvSpPr>
          <p:nvPr/>
        </p:nvSpPr>
        <p:spPr bwMode="auto">
          <a:xfrm>
            <a:off x="155575" y="-1790700"/>
            <a:ext cx="56197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1143000" y="1066800"/>
            <a:ext cx="6779840" cy="5115272"/>
            <a:chOff x="1143000" y="1066800"/>
            <a:chExt cx="6779840" cy="5115272"/>
          </a:xfrm>
        </p:grpSpPr>
        <p:grpSp>
          <p:nvGrpSpPr>
            <p:cNvPr id="2" name="Group 51"/>
            <p:cNvGrpSpPr/>
            <p:nvPr/>
          </p:nvGrpSpPr>
          <p:grpSpPr>
            <a:xfrm>
              <a:off x="1143000" y="1371600"/>
              <a:ext cx="6779840" cy="4810472"/>
              <a:chOff x="1143000" y="1371600"/>
              <a:chExt cx="6779840" cy="4810472"/>
            </a:xfrm>
          </p:grpSpPr>
          <p:grpSp>
            <p:nvGrpSpPr>
              <p:cNvPr id="3" name="Group 47"/>
              <p:cNvGrpSpPr/>
              <p:nvPr/>
            </p:nvGrpSpPr>
            <p:grpSpPr>
              <a:xfrm>
                <a:off x="1143000" y="1371600"/>
                <a:ext cx="6779840" cy="4810472"/>
                <a:chOff x="1143000" y="1371600"/>
                <a:chExt cx="6779840" cy="4810472"/>
              </a:xfrm>
            </p:grpSpPr>
            <p:grpSp>
              <p:nvGrpSpPr>
                <p:cNvPr id="6" name="Group 44"/>
                <p:cNvGrpSpPr>
                  <a:grpSpLocks/>
                </p:cNvGrpSpPr>
                <p:nvPr/>
              </p:nvGrpSpPr>
              <p:grpSpPr bwMode="auto">
                <a:xfrm>
                  <a:off x="1143000" y="1447800"/>
                  <a:ext cx="6779840" cy="4734272"/>
                  <a:chOff x="1187624" y="1124744"/>
                  <a:chExt cx="7056784" cy="5553075"/>
                </a:xfrm>
              </p:grpSpPr>
              <p:grpSp>
                <p:nvGrpSpPr>
                  <p:cNvPr id="8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1979712" y="4149080"/>
                    <a:ext cx="1944687" cy="1223963"/>
                    <a:chOff x="1331640" y="4694785"/>
                    <a:chExt cx="1944216" cy="1152128"/>
                  </a:xfrm>
                </p:grpSpPr>
                <p:cxnSp>
                  <p:nvCxnSpPr>
                    <p:cNvPr id="42" name="Straight Connector 41"/>
                    <p:cNvCxnSpPr/>
                    <p:nvPr/>
                  </p:nvCxnSpPr>
                  <p:spPr>
                    <a:xfrm flipH="1">
                      <a:off x="2339621" y="4694645"/>
                      <a:ext cx="1588" cy="1152128"/>
                    </a:xfrm>
                    <a:prstGeom prst="line">
                      <a:avLst/>
                    </a:prstGeom>
                    <a:ln w="3810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Straight Connector 42"/>
                    <p:cNvCxnSpPr/>
                    <p:nvPr/>
                  </p:nvCxnSpPr>
                  <p:spPr>
                    <a:xfrm>
                      <a:off x="1331754" y="5627106"/>
                      <a:ext cx="1944311" cy="0"/>
                    </a:xfrm>
                    <a:prstGeom prst="line">
                      <a:avLst/>
                    </a:prstGeom>
                    <a:ln w="3810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Straight Connector 43"/>
                    <p:cNvCxnSpPr/>
                    <p:nvPr/>
                  </p:nvCxnSpPr>
                  <p:spPr>
                    <a:xfrm>
                      <a:off x="1331754" y="5613657"/>
                      <a:ext cx="0" cy="215183"/>
                    </a:xfrm>
                    <a:prstGeom prst="line">
                      <a:avLst/>
                    </a:prstGeom>
                    <a:ln w="3810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Connector 44"/>
                    <p:cNvCxnSpPr/>
                    <p:nvPr/>
                  </p:nvCxnSpPr>
                  <p:spPr>
                    <a:xfrm>
                      <a:off x="3276065" y="5613657"/>
                      <a:ext cx="0" cy="215183"/>
                    </a:xfrm>
                    <a:prstGeom prst="line">
                      <a:avLst/>
                    </a:prstGeom>
                    <a:ln w="3810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Straight Connector 10"/>
                  <p:cNvCxnSpPr/>
                  <p:nvPr/>
                </p:nvCxnSpPr>
                <p:spPr>
                  <a:xfrm>
                    <a:off x="2987937" y="5949156"/>
                    <a:ext cx="0" cy="431800"/>
                  </a:xfrm>
                  <a:prstGeom prst="line">
                    <a:avLst/>
                  </a:prstGeom>
                  <a:ln w="28575">
                    <a:solidFill>
                      <a:schemeClr val="accent4">
                        <a:lumMod val="60000"/>
                        <a:lumOff val="40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1187624" y="1124744"/>
                    <a:ext cx="7056784" cy="5553075"/>
                    <a:chOff x="563216" y="1304925"/>
                    <a:chExt cx="7056784" cy="5553075"/>
                  </a:xfrm>
                </p:grpSpPr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563216" y="6237287"/>
                      <a:ext cx="1439934" cy="32385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ash"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US" sz="1500" b="1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</a:rPr>
                        <a:t>7 </a:t>
                      </a:r>
                      <a:r>
                        <a:rPr lang="en-US" sz="1500" b="1" dirty="0">
                          <a:solidFill>
                            <a:srgbClr val="0070C0"/>
                          </a:solidFill>
                          <a:latin typeface="+mn-lt"/>
                          <a:ea typeface="+mn-ea"/>
                        </a:rPr>
                        <a:t>universities</a:t>
                      </a:r>
                    </a:p>
                  </p:txBody>
                </p:sp>
                <p:grpSp>
                  <p:nvGrpSpPr>
                    <p:cNvPr id="10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23701" y="1503362"/>
                      <a:ext cx="6096299" cy="4270510"/>
                      <a:chOff x="1523701" y="1503514"/>
                      <a:chExt cx="6096299" cy="4269823"/>
                    </a:xfrm>
                  </p:grpSpPr>
                  <p:sp>
                    <p:nvSpPr>
                      <p:cNvPr id="35" name="Shape 34"/>
                      <p:cNvSpPr/>
                      <p:nvPr/>
                    </p:nvSpPr>
                    <p:spPr>
                      <a:xfrm>
                        <a:off x="1523701" y="1503514"/>
                        <a:ext cx="6096299" cy="3809387"/>
                      </a:xfrm>
                      <a:prstGeom prst="swooshArrow">
                        <a:avLst>
                          <a:gd name="adj1" fmla="val 25000"/>
                          <a:gd name="adj2" fmla="val 25000"/>
                        </a:avLst>
                      </a:prstGeom>
                    </p:spPr>
                    <p:style>
                      <a:lnRef idx="0">
                        <a:schemeClr val="dk1">
                          <a:hueOff val="0"/>
                          <a:satOff val="0"/>
                          <a:lumOff val="0"/>
                          <a:alphaOff val="0"/>
                        </a:schemeClr>
                      </a:lnRef>
                      <a:fillRef idx="1">
                        <a:schemeClr val="accent4">
                          <a:tint val="55000"/>
                          <a:hueOff val="0"/>
                          <a:satOff val="0"/>
                          <a:lumOff val="0"/>
                          <a:alphaOff val="0"/>
                        </a:schemeClr>
                      </a:fillRef>
                      <a:effectRef idx="0">
                        <a:schemeClr val="accent4">
                          <a:tint val="55000"/>
                          <a:hueOff val="0"/>
                          <a:satOff val="0"/>
                          <a:lumOff val="0"/>
                          <a:alphaOff val="0"/>
                        </a:schemeClr>
                      </a:effectRef>
                      <a:fontRef idx="minor">
                        <a:schemeClr val="dk1">
                          <a:hueOff val="0"/>
                          <a:satOff val="0"/>
                          <a:lumOff val="0"/>
                          <a:alphaOff val="0"/>
                        </a:schemeClr>
                      </a:fontRef>
                    </p:style>
                  </p:sp>
                  <p:sp>
                    <p:nvSpPr>
                      <p:cNvPr id="36" name="Oval 35"/>
                      <p:cNvSpPr/>
                      <p:nvPr/>
                    </p:nvSpPr>
                    <p:spPr>
                      <a:xfrm>
                        <a:off x="2298439" y="4133578"/>
                        <a:ext cx="158758" cy="15713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lt1">
                          <a:hueOff val="0"/>
                          <a:satOff val="0"/>
                          <a:lumOff val="0"/>
                          <a:alphaOff val="0"/>
                        </a:schemeClr>
                      </a:lnRef>
                      <a:fillRef idx="1">
                        <a:schemeClr val="accent4">
                          <a:shade val="50000"/>
                          <a:hueOff val="0"/>
                          <a:satOff val="0"/>
                          <a:lumOff val="0"/>
                          <a:alphaOff val="0"/>
                        </a:schemeClr>
                      </a:fillRef>
                      <a:effectRef idx="0">
                        <a:schemeClr val="accent4">
                          <a:shade val="50000"/>
                          <a:hueOff val="0"/>
                          <a:satOff val="0"/>
                          <a:lumOff val="0"/>
                          <a:alphaOff val="0"/>
                        </a:schemeClr>
                      </a:effectRef>
                      <a:fontRef idx="minor">
                        <a:schemeClr val="lt1"/>
                      </a:fontRef>
                    </p:style>
                  </p:sp>
                  <p:sp>
                    <p:nvSpPr>
                      <p:cNvPr id="37" name="Freeform 15"/>
                      <p:cNvSpPr/>
                      <p:nvPr/>
                    </p:nvSpPr>
                    <p:spPr>
                      <a:xfrm>
                        <a:off x="2411157" y="4189132"/>
                        <a:ext cx="1749511" cy="1584205"/>
                      </a:xfrm>
                      <a:custGeom>
                        <a:avLst/>
                        <a:gdLst>
                          <a:gd name="connsiteX0" fmla="*/ 0 w 1749552"/>
                          <a:gd name="connsiteY0" fmla="*/ 0 h 1184915"/>
                          <a:gd name="connsiteX1" fmla="*/ 1749552 w 1749552"/>
                          <a:gd name="connsiteY1" fmla="*/ 0 h 1184915"/>
                          <a:gd name="connsiteX2" fmla="*/ 1749552 w 1749552"/>
                          <a:gd name="connsiteY2" fmla="*/ 1184915 h 1184915"/>
                          <a:gd name="connsiteX3" fmla="*/ 0 w 1749552"/>
                          <a:gd name="connsiteY3" fmla="*/ 1184915 h 1184915"/>
                          <a:gd name="connsiteX4" fmla="*/ 0 w 1749552"/>
                          <a:gd name="connsiteY4" fmla="*/ 0 h 118491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749552" h="1184915">
                            <a:moveTo>
                              <a:pt x="0" y="0"/>
                            </a:moveTo>
                            <a:lnTo>
                              <a:pt x="1749552" y="0"/>
                            </a:lnTo>
                            <a:lnTo>
                              <a:pt x="1749552" y="1184915"/>
                            </a:lnTo>
                            <a:lnTo>
                              <a:pt x="0" y="118491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</p:spPr>
                    <p:style>
                      <a:lnRef idx="0">
                        <a:schemeClr val="dk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lnRef>
                      <a:fillRef idx="0">
                        <a:schemeClr val="lt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fillRef>
                      <a:effectRef idx="0">
                        <a:schemeClr val="lt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effectRef>
                      <a:fontRef idx="minor">
                        <a:schemeClr val="tx1">
                          <a:hueOff val="0"/>
                          <a:satOff val="0"/>
                          <a:lumOff val="0"/>
                          <a:alphaOff val="0"/>
                        </a:schemeClr>
                      </a:fontRef>
                    </p:style>
                    <p:txBody>
                      <a:bodyPr lIns="83984" tIns="0" rIns="0" bIns="0" spcCol="1270"/>
                      <a:lstStyle/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400" b="1" dirty="0">
                            <a:solidFill>
                              <a:srgbClr val="C00000"/>
                            </a:solidFill>
                          </a:rPr>
                          <a:t>By 2011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400" b="1" dirty="0" smtClean="0">
                            <a:solidFill>
                              <a:srgbClr val="FF0000"/>
                            </a:solidFill>
                          </a:rPr>
                          <a:t>~ </a:t>
                        </a:r>
                        <a:r>
                          <a:rPr lang="en-US" sz="1400" b="1" dirty="0">
                            <a:solidFill>
                              <a:srgbClr val="C00000"/>
                            </a:solidFill>
                          </a:rPr>
                          <a:t>260 students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400" b="1" dirty="0"/>
                          <a:t>5 fields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400" b="1" dirty="0"/>
                          <a:t>3 countries (M, I, T)</a:t>
                        </a:r>
                      </a:p>
                    </p:txBody>
                  </p:sp>
                  <p:sp>
                    <p:nvSpPr>
                      <p:cNvPr id="38" name="Oval 16"/>
                      <p:cNvSpPr/>
                      <p:nvPr/>
                    </p:nvSpPr>
                    <p:spPr>
                      <a:xfrm>
                        <a:off x="3697095" y="3097107"/>
                        <a:ext cx="285764" cy="287292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lt1">
                          <a:hueOff val="0"/>
                          <a:satOff val="0"/>
                          <a:lumOff val="0"/>
                          <a:alphaOff val="0"/>
                        </a:schemeClr>
                      </a:lnRef>
                      <a:fillRef idx="1">
                        <a:schemeClr val="accent4">
                          <a:shade val="50000"/>
                          <a:hueOff val="-139622"/>
                          <a:satOff val="-4225"/>
                          <a:lumOff val="27741"/>
                          <a:alphaOff val="0"/>
                        </a:schemeClr>
                      </a:fillRef>
                      <a:effectRef idx="0">
                        <a:schemeClr val="accent4">
                          <a:shade val="50000"/>
                          <a:hueOff val="-139622"/>
                          <a:satOff val="-4225"/>
                          <a:lumOff val="27741"/>
                          <a:alphaOff val="0"/>
                        </a:schemeClr>
                      </a:effectRef>
                      <a:fontRef idx="minor">
                        <a:schemeClr val="lt1"/>
                      </a:fontRef>
                    </p:style>
                  </p:sp>
                  <p:sp>
                    <p:nvSpPr>
                      <p:cNvPr id="39" name="Freeform 38"/>
                      <p:cNvSpPr/>
                      <p:nvPr/>
                    </p:nvSpPr>
                    <p:spPr>
                      <a:xfrm>
                        <a:off x="4038424" y="3109805"/>
                        <a:ext cx="2552552" cy="2071355"/>
                      </a:xfrm>
                      <a:custGeom>
                        <a:avLst/>
                        <a:gdLst>
                          <a:gd name="connsiteX0" fmla="*/ 0 w 1828800"/>
                          <a:gd name="connsiteY0" fmla="*/ 0 h 2072640"/>
                          <a:gd name="connsiteX1" fmla="*/ 1828800 w 1828800"/>
                          <a:gd name="connsiteY1" fmla="*/ 0 h 2072640"/>
                          <a:gd name="connsiteX2" fmla="*/ 1828800 w 1828800"/>
                          <a:gd name="connsiteY2" fmla="*/ 2072640 h 2072640"/>
                          <a:gd name="connsiteX3" fmla="*/ 0 w 1828800"/>
                          <a:gd name="connsiteY3" fmla="*/ 2072640 h 2072640"/>
                          <a:gd name="connsiteX4" fmla="*/ 0 w 1828800"/>
                          <a:gd name="connsiteY4" fmla="*/ 0 h 207264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828800" h="2072640">
                            <a:moveTo>
                              <a:pt x="0" y="0"/>
                            </a:moveTo>
                            <a:lnTo>
                              <a:pt x="1828800" y="0"/>
                            </a:lnTo>
                            <a:lnTo>
                              <a:pt x="1828800" y="2072640"/>
                            </a:lnTo>
                            <a:lnTo>
                              <a:pt x="0" y="207264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</p:spPr>
                    <p:style>
                      <a:lnRef idx="0">
                        <a:schemeClr val="dk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lnRef>
                      <a:fillRef idx="0">
                        <a:schemeClr val="lt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fillRef>
                      <a:effectRef idx="0">
                        <a:schemeClr val="lt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effectRef>
                      <a:fontRef idx="minor">
                        <a:schemeClr val="tx1">
                          <a:hueOff val="0"/>
                          <a:satOff val="0"/>
                          <a:lumOff val="0"/>
                          <a:alphaOff val="0"/>
                        </a:schemeClr>
                      </a:fontRef>
                    </p:style>
                    <p:txBody>
                      <a:bodyPr lIns="151817" tIns="0" rIns="0" bIns="0" spcCol="1270"/>
                      <a:lstStyle/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400" b="1" dirty="0">
                            <a:solidFill>
                              <a:srgbClr val="C00000"/>
                            </a:solidFill>
                          </a:rPr>
                          <a:t>By 2013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400" b="1" dirty="0" smtClean="0">
                            <a:solidFill>
                              <a:srgbClr val="C00000"/>
                            </a:solidFill>
                          </a:rPr>
                          <a:t>&gt; 500 </a:t>
                        </a:r>
                        <a:r>
                          <a:rPr lang="en-US" sz="1400" b="1" dirty="0">
                            <a:solidFill>
                              <a:srgbClr val="C00000"/>
                            </a:solidFill>
                          </a:rPr>
                          <a:t>students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400" b="1" dirty="0">
                            <a:solidFill>
                              <a:srgbClr val="C00000"/>
                            </a:solidFill>
                          </a:rPr>
                          <a:t>7 fields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400" b="1" dirty="0">
                            <a:solidFill>
                              <a:srgbClr val="C00000"/>
                            </a:solidFill>
                          </a:rPr>
                          <a:t>7</a:t>
                        </a:r>
                        <a:r>
                          <a:rPr lang="en-US" sz="1400" b="1" dirty="0" smtClean="0">
                            <a:solidFill>
                              <a:srgbClr val="C00000"/>
                            </a:solidFill>
                          </a:rPr>
                          <a:t> </a:t>
                        </a:r>
                        <a:r>
                          <a:rPr lang="en-US" sz="1400" b="1" dirty="0">
                            <a:solidFill>
                              <a:srgbClr val="C00000"/>
                            </a:solidFill>
                          </a:rPr>
                          <a:t>countries </a:t>
                        </a:r>
                        <a:r>
                          <a:rPr lang="en-US" sz="1400" b="1" dirty="0">
                            <a:solidFill>
                              <a:srgbClr val="990000"/>
                            </a:solidFill>
                          </a:rPr>
                          <a:t>(M, I, T, V, </a:t>
                        </a:r>
                        <a:r>
                          <a:rPr lang="en-US" sz="1400" b="1" dirty="0" smtClean="0">
                            <a:solidFill>
                              <a:srgbClr val="990000"/>
                            </a:solidFill>
                          </a:rPr>
                          <a:t>B, P, J)</a:t>
                        </a:r>
                        <a:endParaRPr lang="en-US" sz="1400" b="1" dirty="0">
                          <a:solidFill>
                            <a:srgbClr val="990000"/>
                          </a:solidFill>
                        </a:endParaRPr>
                      </a:p>
                    </p:txBody>
                  </p:sp>
                  <p:sp>
                    <p:nvSpPr>
                      <p:cNvPr id="40" name="Oval 39"/>
                      <p:cNvSpPr/>
                      <p:nvPr/>
                    </p:nvSpPr>
                    <p:spPr>
                      <a:xfrm>
                        <a:off x="5379927" y="2466972"/>
                        <a:ext cx="395307" cy="396811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lt1">
                          <a:hueOff val="0"/>
                          <a:satOff val="0"/>
                          <a:lumOff val="0"/>
                          <a:alphaOff val="0"/>
                        </a:schemeClr>
                      </a:lnRef>
                      <a:fillRef idx="1">
                        <a:schemeClr val="accent4">
                          <a:shade val="50000"/>
                          <a:hueOff val="-139622"/>
                          <a:satOff val="-4225"/>
                          <a:lumOff val="27741"/>
                          <a:alphaOff val="0"/>
                        </a:schemeClr>
                      </a:fillRef>
                      <a:effectRef idx="0">
                        <a:schemeClr val="accent4">
                          <a:shade val="50000"/>
                          <a:hueOff val="-139622"/>
                          <a:satOff val="-4225"/>
                          <a:lumOff val="27741"/>
                          <a:alphaOff val="0"/>
                        </a:schemeClr>
                      </a:effectRef>
                      <a:fontRef idx="minor">
                        <a:schemeClr val="lt1"/>
                      </a:fontRef>
                    </p:style>
                  </p:sp>
                  <p:sp>
                    <p:nvSpPr>
                      <p:cNvPr id="41" name="Freeform 40"/>
                      <p:cNvSpPr/>
                      <p:nvPr/>
                    </p:nvSpPr>
                    <p:spPr>
                      <a:xfrm>
                        <a:off x="5714907" y="2514589"/>
                        <a:ext cx="1463747" cy="1319000"/>
                      </a:xfrm>
                      <a:custGeom>
                        <a:avLst/>
                        <a:gdLst>
                          <a:gd name="connsiteX0" fmla="*/ 0 w 1463040"/>
                          <a:gd name="connsiteY0" fmla="*/ 0 h 1318255"/>
                          <a:gd name="connsiteX1" fmla="*/ 1463040 w 1463040"/>
                          <a:gd name="connsiteY1" fmla="*/ 0 h 1318255"/>
                          <a:gd name="connsiteX2" fmla="*/ 1463040 w 1463040"/>
                          <a:gd name="connsiteY2" fmla="*/ 1318255 h 1318255"/>
                          <a:gd name="connsiteX3" fmla="*/ 0 w 1463040"/>
                          <a:gd name="connsiteY3" fmla="*/ 1318255 h 1318255"/>
                          <a:gd name="connsiteX4" fmla="*/ 0 w 1463040"/>
                          <a:gd name="connsiteY4" fmla="*/ 0 h 131825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463040" h="1318255">
                            <a:moveTo>
                              <a:pt x="0" y="0"/>
                            </a:moveTo>
                            <a:lnTo>
                              <a:pt x="1463040" y="0"/>
                            </a:lnTo>
                            <a:lnTo>
                              <a:pt x="1463040" y="1318255"/>
                            </a:lnTo>
                            <a:lnTo>
                              <a:pt x="0" y="131825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</p:spPr>
                    <p:style>
                      <a:lnRef idx="0">
                        <a:schemeClr val="dk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lnRef>
                      <a:fillRef idx="0">
                        <a:schemeClr val="lt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fillRef>
                      <a:effectRef idx="0">
                        <a:schemeClr val="lt1">
                          <a:alpha val="0"/>
                          <a:hueOff val="0"/>
                          <a:satOff val="0"/>
                          <a:lumOff val="0"/>
                          <a:alphaOff val="0"/>
                        </a:schemeClr>
                      </a:effectRef>
                      <a:fontRef idx="minor">
                        <a:schemeClr val="tx1">
                          <a:hueOff val="0"/>
                          <a:satOff val="0"/>
                          <a:lumOff val="0"/>
                          <a:alphaOff val="0"/>
                        </a:schemeClr>
                      </a:fontRef>
                    </p:style>
                    <p:txBody>
                      <a:bodyPr lIns="209959" tIns="0" rIns="0" bIns="0" spcCol="1270"/>
                      <a:lstStyle/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500" b="1" dirty="0"/>
                          <a:t>By 2015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500" dirty="0"/>
                          <a:t>500 students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500" dirty="0"/>
                          <a:t>10 fields</a:t>
                        </a:r>
                      </a:p>
                      <a:p>
                        <a:pPr defTabSz="666750">
                          <a:lnSpc>
                            <a:spcPct val="90000"/>
                          </a:lnSpc>
                          <a:spcAft>
                            <a:spcPct val="35000"/>
                          </a:spcAft>
                          <a:defRPr/>
                        </a:pPr>
                        <a:r>
                          <a:rPr lang="en-US" sz="1500" dirty="0"/>
                          <a:t>10 countries</a:t>
                        </a:r>
                      </a:p>
                    </p:txBody>
                  </p:sp>
                </p:grpSp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1826197" y="1989137"/>
                      <a:ext cx="1512961" cy="613712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+mn-lt"/>
                          <a:ea typeface="宋体" pitchFamily="2" charset="-122"/>
                        </a:rPr>
                        <a:t>Vietnam</a:t>
                      </a:r>
                    </a:p>
                    <a:p>
                      <a:pPr algn="ctr">
                        <a:defRPr/>
                      </a:pPr>
                      <a:r>
                        <a:rPr lang="en-US" sz="1400" b="1" dirty="0" smtClean="0">
                          <a:latin typeface="+mn-lt"/>
                          <a:ea typeface="宋体" pitchFamily="2" charset="-122"/>
                        </a:rPr>
                        <a:t>Joined </a:t>
                      </a:r>
                      <a:r>
                        <a:rPr lang="en-US" sz="1400" b="1" dirty="0">
                          <a:latin typeface="+mn-lt"/>
                          <a:ea typeface="宋体" pitchFamily="2" charset="-122"/>
                        </a:rPr>
                        <a:t>in 2012</a:t>
                      </a:r>
                    </a:p>
                  </p:txBody>
                </p:sp>
                <p:pic>
                  <p:nvPicPr>
                    <p:cNvPr id="17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1187135" y="1989137"/>
                      <a:ext cx="736636" cy="48895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  <a:extLst>
                      <a:ext uri="{909E8E84-426E-40DD-AFC4-6F175D3DCCD1}"/>
                      <a:ext uri="{91240B29-F687-4F45-9708-019B960494DF}"/>
                    </a:extLst>
                  </p:spPr>
                </p:pic>
                <p:pic>
                  <p:nvPicPr>
                    <p:cNvPr id="18" name="Picture 17" descr="Flag-Indonesia.jpg"/>
                    <p:cNvPicPr>
                      <a:picLocks noChangeAspect="1"/>
                    </p:cNvPicPr>
                    <p:nvPr/>
                  </p:nvPicPr>
                  <p:blipFill>
                    <a:blip r:embed="rId3" cstate="print"/>
                    <a:stretch>
                      <a:fillRect/>
                    </a:stretch>
                  </p:blipFill>
                  <p:spPr>
                    <a:xfrm>
                      <a:off x="1907895" y="5516562"/>
                      <a:ext cx="860467" cy="585788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pic>
                  <p:nvPicPr>
                    <p:cNvPr id="19" name="Picture 18" descr="malaysia-flag.jpg"/>
                    <p:cNvPicPr>
                      <a:picLocks noChangeAspect="1"/>
                    </p:cNvPicPr>
                    <p:nvPr/>
                  </p:nvPicPr>
                  <p:blipFill>
                    <a:blip r:embed="rId4" cstate="print"/>
                    <a:stretch>
                      <a:fillRect/>
                    </a:stretch>
                  </p:blipFill>
                  <p:spPr>
                    <a:xfrm>
                      <a:off x="971224" y="5516562"/>
                      <a:ext cx="852529" cy="55245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pic>
                  <p:nvPicPr>
                    <p:cNvPr id="20" name="Picture 19" descr="Flag-Thailand.jpg"/>
                    <p:cNvPicPr>
                      <a:picLocks noChangeAspect="1"/>
                    </p:cNvPicPr>
                    <p:nvPr/>
                  </p:nvPicPr>
                  <p:blipFill>
                    <a:blip r:embed="rId5" cstate="print"/>
                    <a:stretch>
                      <a:fillRect/>
                    </a:stretch>
                  </p:blipFill>
                  <p:spPr>
                    <a:xfrm>
                      <a:off x="2842978" y="5516562"/>
                      <a:ext cx="827129" cy="563563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pic>
                  <p:nvPicPr>
                    <p:cNvPr id="21" name="Picture 18" descr="http://flags-and-anthems.com/media/flags/flagge-brunei-darussalam.gif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3995559" y="1953816"/>
                      <a:ext cx="792202" cy="503237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pic>
                  <p:nvPicPr>
                    <p:cNvPr id="22" name="Picture 20" descr="http://2.bp.blogspot.com/-DlhIAEeT7MM/T9QNthE0rgI/AAAAAAAAAiM/4uBYpBCDUtU/s1600/Philippines_flag.gif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3180533" y="1953816"/>
                      <a:ext cx="707071" cy="503238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292100" dist="139700" dir="2700000" algn="tl" rotWithShape="0">
                        <a:srgbClr val="333333">
                          <a:alpha val="65000"/>
                        </a:srgbClr>
                      </a:outerShdw>
                    </a:effectLst>
                  </p:spPr>
                </p:pic>
                <p:grpSp>
                  <p:nvGrpSpPr>
                    <p:cNvPr id="12" name="Group 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55750" y="2478088"/>
                      <a:ext cx="1360488" cy="1022350"/>
                      <a:chOff x="1556066" y="2478402"/>
                      <a:chExt cx="1359750" cy="1022606"/>
                    </a:xfrm>
                  </p:grpSpPr>
                  <p:cxnSp>
                    <p:nvCxnSpPr>
                      <p:cNvPr id="33" name="Shape 32"/>
                      <p:cNvCxnSpPr>
                        <a:stCxn id="17" idx="2"/>
                      </p:cNvCxnSpPr>
                      <p:nvPr/>
                    </p:nvCxnSpPr>
                    <p:spPr>
                      <a:xfrm rot="16200000" flipH="1">
                        <a:off x="1940329" y="2093841"/>
                        <a:ext cx="590698" cy="1359816"/>
                      </a:xfrm>
                      <a:prstGeom prst="bentConnector2">
                        <a:avLst/>
                      </a:prstGeom>
                      <a:ln w="381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" name="Straight Arrow Connector 33"/>
                      <p:cNvCxnSpPr/>
                      <p:nvPr/>
                    </p:nvCxnSpPr>
                    <p:spPr>
                      <a:xfrm>
                        <a:off x="2915585" y="3069099"/>
                        <a:ext cx="0" cy="431908"/>
                      </a:xfrm>
                      <a:prstGeom prst="straightConnector1">
                        <a:avLst/>
                      </a:prstGeom>
                      <a:ln w="381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92298" y="2457047"/>
                      <a:ext cx="942782" cy="648071"/>
                      <a:chOff x="3491679" y="2457585"/>
                      <a:chExt cx="943857" cy="647849"/>
                    </a:xfrm>
                  </p:grpSpPr>
                  <p:cxnSp>
                    <p:nvCxnSpPr>
                      <p:cNvPr id="29" name="Straight Connector 28"/>
                      <p:cNvCxnSpPr/>
                      <p:nvPr/>
                    </p:nvCxnSpPr>
                    <p:spPr>
                      <a:xfrm>
                        <a:off x="3872849" y="2817501"/>
                        <a:ext cx="0" cy="287933"/>
                      </a:xfrm>
                      <a:prstGeom prst="line">
                        <a:avLst/>
                      </a:prstGeom>
                      <a:ln w="381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" name="Straight Connector 29"/>
                      <p:cNvCxnSpPr/>
                      <p:nvPr/>
                    </p:nvCxnSpPr>
                    <p:spPr>
                      <a:xfrm>
                        <a:off x="3491679" y="2817501"/>
                        <a:ext cx="936149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" name="Straight Connector 30"/>
                      <p:cNvCxnSpPr/>
                      <p:nvPr/>
                    </p:nvCxnSpPr>
                    <p:spPr>
                      <a:xfrm>
                        <a:off x="3491679" y="2457585"/>
                        <a:ext cx="0" cy="360239"/>
                      </a:xfrm>
                      <a:prstGeom prst="line">
                        <a:avLst/>
                      </a:prstGeom>
                      <a:ln w="381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" name="Straight Connector 31"/>
                      <p:cNvCxnSpPr/>
                      <p:nvPr/>
                    </p:nvCxnSpPr>
                    <p:spPr>
                      <a:xfrm>
                        <a:off x="4435536" y="2457591"/>
                        <a:ext cx="0" cy="360240"/>
                      </a:xfrm>
                      <a:prstGeom prst="line">
                        <a:avLst/>
                      </a:prstGeom>
                      <a:ln w="3810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826754" y="1304925"/>
                      <a:ext cx="1441521" cy="32385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ash"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US" sz="1500" b="1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</a:rPr>
                        <a:t>9 </a:t>
                      </a:r>
                      <a:r>
                        <a:rPr lang="en-US" sz="1500" b="1" dirty="0">
                          <a:solidFill>
                            <a:srgbClr val="0070C0"/>
                          </a:solidFill>
                          <a:latin typeface="+mn-lt"/>
                          <a:ea typeface="+mn-ea"/>
                        </a:rPr>
                        <a:t>universities</a:t>
                      </a:r>
                    </a:p>
                  </p:txBody>
                </p:sp>
                <p:cxnSp>
                  <p:nvCxnSpPr>
                    <p:cNvPr id="26" name="Straight Connector 25"/>
                    <p:cNvCxnSpPr/>
                    <p:nvPr/>
                  </p:nvCxnSpPr>
                  <p:spPr>
                    <a:xfrm>
                      <a:off x="1547514" y="1628775"/>
                      <a:ext cx="0" cy="360362"/>
                    </a:xfrm>
                    <a:prstGeom prst="line">
                      <a:avLst/>
                    </a:prstGeom>
                    <a:ln w="28575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" name="TextBox 26"/>
                    <p:cNvSpPr txBox="1"/>
                    <p:nvPr/>
                  </p:nvSpPr>
                  <p:spPr>
                    <a:xfrm>
                      <a:off x="1618956" y="6534150"/>
                      <a:ext cx="1439933" cy="32385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ash"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US" sz="1500" b="1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</a:rPr>
                        <a:t>12 </a:t>
                      </a:r>
                      <a:r>
                        <a:rPr lang="en-US" sz="1500" b="1" dirty="0">
                          <a:solidFill>
                            <a:srgbClr val="0070C0"/>
                          </a:solidFill>
                          <a:latin typeface="+mn-lt"/>
                          <a:ea typeface="+mn-ea"/>
                        </a:rPr>
                        <a:t>universities</a:t>
                      </a:r>
                    </a:p>
                  </p:txBody>
                </p:sp>
                <p:sp>
                  <p:nvSpPr>
                    <p:cNvPr id="28" name="TextBox 27"/>
                    <p:cNvSpPr txBox="1"/>
                    <p:nvPr/>
                  </p:nvSpPr>
                  <p:spPr>
                    <a:xfrm>
                      <a:off x="2700096" y="6273800"/>
                      <a:ext cx="1439934" cy="32385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ash"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US" sz="1500" b="1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</a:rPr>
                        <a:t>7 </a:t>
                      </a:r>
                      <a:r>
                        <a:rPr lang="en-US" sz="1500" b="1" dirty="0">
                          <a:solidFill>
                            <a:srgbClr val="0070C0"/>
                          </a:solidFill>
                          <a:latin typeface="+mn-lt"/>
                          <a:ea typeface="+mn-ea"/>
                        </a:rPr>
                        <a:t>universities</a:t>
                      </a:r>
                    </a:p>
                  </p:txBody>
                </p:sp>
              </p:grpSp>
              <p:cxnSp>
                <p:nvCxnSpPr>
                  <p:cNvPr id="13" name="Straight Connector 12"/>
                  <p:cNvCxnSpPr/>
                  <p:nvPr/>
                </p:nvCxnSpPr>
                <p:spPr>
                  <a:xfrm>
                    <a:off x="3924608" y="5877719"/>
                    <a:ext cx="0" cy="215900"/>
                  </a:xfrm>
                  <a:prstGeom prst="line">
                    <a:avLst/>
                  </a:prstGeom>
                  <a:ln w="28575">
                    <a:solidFill>
                      <a:schemeClr val="accent4">
                        <a:lumMod val="60000"/>
                        <a:lumOff val="40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" name="Straight Connector 45"/>
                <p:cNvCxnSpPr/>
                <p:nvPr/>
              </p:nvCxnSpPr>
              <p:spPr bwMode="auto">
                <a:xfrm>
                  <a:off x="4830688" y="1731640"/>
                  <a:ext cx="0" cy="288354"/>
                </a:xfrm>
                <a:prstGeom prst="line">
                  <a:avLst/>
                </a:prstGeom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 bwMode="auto">
                <a:xfrm>
                  <a:off x="4038600" y="1371600"/>
                  <a:ext cx="1662162" cy="323850"/>
                </a:xfrm>
                <a:prstGeom prst="rect">
                  <a:avLst/>
                </a:prstGeom>
                <a:noFill/>
                <a:ln w="1905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ysDash"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500" b="1" dirty="0" smtClean="0">
                      <a:solidFill>
                        <a:srgbClr val="0070C0"/>
                      </a:solidFill>
                      <a:latin typeface="+mn-lt"/>
                      <a:ea typeface="+mn-ea"/>
                    </a:rPr>
                    <a:t>1 university</a:t>
                  </a:r>
                  <a:endParaRPr lang="en-US" sz="1500" b="1" dirty="0">
                    <a:solidFill>
                      <a:srgbClr val="0070C0"/>
                    </a:solidFill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23" name="Group 50"/>
              <p:cNvGrpSpPr/>
              <p:nvPr/>
            </p:nvGrpSpPr>
            <p:grpSpPr>
              <a:xfrm>
                <a:off x="4800600" y="2438400"/>
                <a:ext cx="914400" cy="307227"/>
                <a:chOff x="4800600" y="2438400"/>
                <a:chExt cx="914400" cy="307227"/>
              </a:xfrm>
            </p:grpSpPr>
            <p:cxnSp>
              <p:nvCxnSpPr>
                <p:cNvPr id="49" name="Straight Connector 48"/>
                <p:cNvCxnSpPr/>
                <p:nvPr/>
              </p:nvCxnSpPr>
              <p:spPr bwMode="auto">
                <a:xfrm>
                  <a:off x="4800600" y="2743200"/>
                  <a:ext cx="898385" cy="0"/>
                </a:xfrm>
                <a:prstGeom prst="line">
                  <a:avLst/>
                </a:prstGeom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 bwMode="auto">
                <a:xfrm>
                  <a:off x="5715000" y="2438400"/>
                  <a:ext cx="0" cy="307227"/>
                </a:xfrm>
                <a:prstGeom prst="line">
                  <a:avLst/>
                </a:prstGeom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0" name="Group 59"/>
            <p:cNvGrpSpPr/>
            <p:nvPr/>
          </p:nvGrpSpPr>
          <p:grpSpPr>
            <a:xfrm>
              <a:off x="2895600" y="1066800"/>
              <a:ext cx="4633962" cy="990600"/>
              <a:chOff x="2895600" y="1066800"/>
              <a:chExt cx="4633962" cy="990600"/>
            </a:xfrm>
          </p:grpSpPr>
          <p:sp>
            <p:nvSpPr>
              <p:cNvPr id="54" name="TextBox 53"/>
              <p:cNvSpPr txBox="1"/>
              <p:nvPr/>
            </p:nvSpPr>
            <p:spPr bwMode="auto">
              <a:xfrm>
                <a:off x="5867400" y="1219200"/>
                <a:ext cx="1662162" cy="553998"/>
              </a:xfrm>
              <a:prstGeom prst="rect">
                <a:avLst/>
              </a:prstGeom>
              <a:noFill/>
              <a:ln w="19050">
                <a:solidFill>
                  <a:schemeClr val="accent4">
                    <a:lumMod val="60000"/>
                    <a:lumOff val="40000"/>
                  </a:schemeClr>
                </a:solidFill>
                <a:prstDash val="sysDash"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500" b="1" dirty="0" smtClean="0">
                    <a:solidFill>
                      <a:srgbClr val="0070C0"/>
                    </a:solidFill>
                    <a:latin typeface="+mn-lt"/>
                    <a:ea typeface="+mn-ea"/>
                  </a:rPr>
                  <a:t>7 programs ( 11 universities)</a:t>
                </a:r>
                <a:endParaRPr lang="en-US" sz="1500" b="1" dirty="0">
                  <a:solidFill>
                    <a:srgbClr val="0070C0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55" name="Straight Connector 54"/>
              <p:cNvCxnSpPr/>
              <p:nvPr/>
            </p:nvCxnSpPr>
            <p:spPr bwMode="auto">
              <a:xfrm>
                <a:off x="6096000" y="1769046"/>
                <a:ext cx="0" cy="288354"/>
              </a:xfrm>
              <a:prstGeom prst="line">
                <a:avLst/>
              </a:prstGeom>
              <a:ln w="28575">
                <a:solidFill>
                  <a:schemeClr val="accent4">
                    <a:lumMod val="60000"/>
                    <a:lumOff val="4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 bwMode="auto">
              <a:xfrm>
                <a:off x="2895600" y="1066800"/>
                <a:ext cx="1383423" cy="276098"/>
              </a:xfrm>
              <a:prstGeom prst="rect">
                <a:avLst/>
              </a:prstGeom>
              <a:noFill/>
              <a:ln w="19050">
                <a:solidFill>
                  <a:schemeClr val="accent4">
                    <a:lumMod val="60000"/>
                    <a:lumOff val="40000"/>
                  </a:schemeClr>
                </a:solidFill>
                <a:prstDash val="sysDash"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500" b="1" dirty="0" smtClean="0">
                    <a:solidFill>
                      <a:srgbClr val="0070C0"/>
                    </a:solidFill>
                    <a:latin typeface="+mn-lt"/>
                    <a:ea typeface="+mn-ea"/>
                  </a:rPr>
                  <a:t>12 </a:t>
                </a:r>
                <a:r>
                  <a:rPr lang="en-US" sz="1500" b="1" dirty="0">
                    <a:solidFill>
                      <a:srgbClr val="0070C0"/>
                    </a:solidFill>
                    <a:latin typeface="+mn-lt"/>
                    <a:ea typeface="+mn-ea"/>
                  </a:rPr>
                  <a:t>universities</a:t>
                </a:r>
              </a:p>
            </p:txBody>
          </p:sp>
          <p:cxnSp>
            <p:nvCxnSpPr>
              <p:cNvPr id="58" name="Straight Connector 57"/>
              <p:cNvCxnSpPr/>
              <p:nvPr/>
            </p:nvCxnSpPr>
            <p:spPr bwMode="auto">
              <a:xfrm>
                <a:off x="3733800" y="1371600"/>
                <a:ext cx="0" cy="685800"/>
              </a:xfrm>
              <a:prstGeom prst="line">
                <a:avLst/>
              </a:prstGeom>
              <a:ln w="28575">
                <a:solidFill>
                  <a:schemeClr val="accent4">
                    <a:lumMod val="60000"/>
                    <a:lumOff val="4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162800" y="1981200"/>
            <a:ext cx="1752600" cy="60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Calibri" pitchFamily="34" charset="0"/>
              </a:rPr>
              <a:t>Progress</a:t>
            </a:r>
          </a:p>
          <a:p>
            <a:pPr>
              <a:buNone/>
            </a:pPr>
            <a:endParaRPr lang="en-US" b="1" dirty="0" smtClean="0">
              <a:latin typeface="Calibri" pitchFamily="34" charset="0"/>
            </a:endParaRPr>
          </a:p>
        </p:txBody>
      </p:sp>
      <p:pic>
        <p:nvPicPr>
          <p:cNvPr id="57" name="Picture 56" descr="japan-flag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10200" y="1981200"/>
            <a:ext cx="68580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AIMS: </a:t>
            </a:r>
            <a:r>
              <a:rPr lang="en-US" sz="3600" b="1" dirty="0" smtClean="0"/>
              <a:t>Current Arrangements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33400" y="1828800"/>
          <a:ext cx="3657600" cy="294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18"/>
          <p:cNvGrpSpPr/>
          <p:nvPr/>
        </p:nvGrpSpPr>
        <p:grpSpPr>
          <a:xfrm>
            <a:off x="4572000" y="1600200"/>
            <a:ext cx="3886200" cy="4151531"/>
            <a:chOff x="4572000" y="2020669"/>
            <a:chExt cx="3886200" cy="4151531"/>
          </a:xfrm>
        </p:grpSpPr>
        <p:grpSp>
          <p:nvGrpSpPr>
            <p:cNvPr id="4" name="Group 13"/>
            <p:cNvGrpSpPr/>
            <p:nvPr/>
          </p:nvGrpSpPr>
          <p:grpSpPr>
            <a:xfrm>
              <a:off x="4572000" y="2020669"/>
              <a:ext cx="3048000" cy="646331"/>
              <a:chOff x="4724400" y="1905000"/>
              <a:chExt cx="3048000" cy="646331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724400" y="1905000"/>
                <a:ext cx="3048000" cy="609600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800600" y="1905000"/>
                <a:ext cx="2895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Multi-lateral Framework</a:t>
                </a:r>
              </a:p>
              <a:p>
                <a:pPr lvl="0" algn="ctr"/>
                <a:r>
                  <a:rPr lang="en-US" sz="16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Ministries &amp; HEIs</a:t>
                </a:r>
              </a:p>
            </p:txBody>
          </p:sp>
        </p:grpSp>
        <p:grpSp>
          <p:nvGrpSpPr>
            <p:cNvPr id="6" name="Group 14"/>
            <p:cNvGrpSpPr/>
            <p:nvPr/>
          </p:nvGrpSpPr>
          <p:grpSpPr>
            <a:xfrm>
              <a:off x="4800600" y="2819400"/>
              <a:ext cx="3429000" cy="533400"/>
              <a:chOff x="4800600" y="2743200"/>
              <a:chExt cx="3276600" cy="533400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4876800" y="2743200"/>
                <a:ext cx="3048000" cy="533400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800600" y="2819400"/>
                <a:ext cx="3276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defRPr/>
                </a:pPr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HEIs nominated by Ministries</a:t>
                </a:r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7" name="Group 16"/>
            <p:cNvGrpSpPr/>
            <p:nvPr/>
          </p:nvGrpSpPr>
          <p:grpSpPr>
            <a:xfrm>
              <a:off x="5105400" y="3581400"/>
              <a:ext cx="3124200" cy="919843"/>
              <a:chOff x="5105400" y="3543300"/>
              <a:chExt cx="3124200" cy="49530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5105400" y="3546231"/>
                <a:ext cx="3048000" cy="492369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105400" y="3543300"/>
                <a:ext cx="3124200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Government scholarships</a:t>
                </a:r>
              </a:p>
              <a:p>
                <a:r>
                  <a:rPr lang="en-US" sz="16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* Additional funding from other sources encouraged</a:t>
                </a:r>
              </a:p>
            </p:txBody>
          </p:sp>
        </p:grpSp>
        <p:grpSp>
          <p:nvGrpSpPr>
            <p:cNvPr id="14" name="Group 22"/>
            <p:cNvGrpSpPr/>
            <p:nvPr/>
          </p:nvGrpSpPr>
          <p:grpSpPr>
            <a:xfrm>
              <a:off x="5334000" y="4724400"/>
              <a:ext cx="3124200" cy="1447800"/>
              <a:chOff x="5334000" y="4648200"/>
              <a:chExt cx="3124200" cy="1447800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5334000" y="4648200"/>
                <a:ext cx="3048000" cy="1447800"/>
              </a:xfrm>
              <a:prstGeom prst="roundRect">
                <a:avLst/>
              </a:prstGeom>
              <a:solidFill>
                <a:srgbClr val="D4DB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334000" y="4724400"/>
                <a:ext cx="31242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  <a:defRPr/>
                </a:pPr>
                <a:r>
                  <a:rPr lang="en-US" sz="16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ea typeface="SimSun" pitchFamily="2" charset="-122"/>
                  </a:rPr>
                  <a:t>Specific # of students exchange and arrangements based on HEIs bi-lateral agreements</a:t>
                </a:r>
              </a:p>
              <a:p>
                <a:pPr marL="285750" indent="-285750">
                  <a:buFont typeface="Arial" pitchFamily="34" charset="0"/>
                  <a:buChar char="•"/>
                  <a:defRPr/>
                </a:pPr>
                <a:r>
                  <a:rPr lang="en-US" sz="16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ea typeface="SimSun" pitchFamily="2" charset="-122"/>
                  </a:rPr>
                  <a:t>HEIs to share curricula and syllabi</a:t>
                </a:r>
                <a:endParaRPr 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SimSun" pitchFamily="2" charset="-122"/>
                </a:endParaRPr>
              </a:p>
            </p:txBody>
          </p:sp>
        </p:grpSp>
      </p:grpSp>
      <p:grpSp>
        <p:nvGrpSpPr>
          <p:cNvPr id="15" name="Group 22"/>
          <p:cNvGrpSpPr/>
          <p:nvPr/>
        </p:nvGrpSpPr>
        <p:grpSpPr>
          <a:xfrm>
            <a:off x="7467600" y="2133600"/>
            <a:ext cx="838200" cy="2209800"/>
            <a:chOff x="7467600" y="2590800"/>
            <a:chExt cx="838200" cy="2209800"/>
          </a:xfrm>
        </p:grpSpPr>
        <p:sp>
          <p:nvSpPr>
            <p:cNvPr id="20" name="Down Arrow 19"/>
            <p:cNvSpPr/>
            <p:nvPr/>
          </p:nvSpPr>
          <p:spPr>
            <a:xfrm>
              <a:off x="7467600" y="2590800"/>
              <a:ext cx="304800" cy="30480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Down Arrow 20"/>
            <p:cNvSpPr/>
            <p:nvPr/>
          </p:nvSpPr>
          <p:spPr>
            <a:xfrm>
              <a:off x="7772400" y="3352800"/>
              <a:ext cx="304800" cy="30480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Down Arrow 21"/>
            <p:cNvSpPr/>
            <p:nvPr/>
          </p:nvSpPr>
          <p:spPr>
            <a:xfrm>
              <a:off x="8001000" y="4495800"/>
              <a:ext cx="304800" cy="30480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AIMS: Study Fields</a:t>
            </a:r>
            <a:endParaRPr lang="en-US" sz="3600" b="1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/>
        </p:nvGraphicFramePr>
        <p:xfrm>
          <a:off x="609600" y="1600200"/>
          <a:ext cx="4025900" cy="3994256"/>
        </p:xfrm>
        <a:graphic>
          <a:graphicData uri="http://schemas.openxmlformats.org/drawingml/2006/table">
            <a:tbl>
              <a:tblPr/>
              <a:tblGrid>
                <a:gridCol w="4025900"/>
              </a:tblGrid>
              <a:tr h="802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5 Initial Study Fields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</a:tr>
              <a:tr h="632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Hospitality and Tourism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</a:tr>
              <a:tr h="632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Agriculture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2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Language and Culture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</a:tr>
              <a:tr h="632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International Business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2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Food Science and Technology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</a:tr>
            </a:tbl>
          </a:graphicData>
        </a:graphic>
      </p:graphicFrame>
      <p:sp>
        <p:nvSpPr>
          <p:cNvPr id="5" name="Plus 8"/>
          <p:cNvSpPr/>
          <p:nvPr/>
        </p:nvSpPr>
        <p:spPr>
          <a:xfrm>
            <a:off x="4872662" y="3021356"/>
            <a:ext cx="778837" cy="694982"/>
          </a:xfrm>
          <a:prstGeom prst="mathPlus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6" name="Table 9"/>
          <p:cNvGraphicFramePr>
            <a:graphicFrameLocks noGrp="1"/>
          </p:cNvGraphicFramePr>
          <p:nvPr/>
        </p:nvGraphicFramePr>
        <p:xfrm>
          <a:off x="5978934" y="2088300"/>
          <a:ext cx="2707866" cy="224238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7866"/>
              </a:tblGrid>
              <a:tr h="1038583">
                <a:tc>
                  <a:txBody>
                    <a:bodyPr/>
                    <a:lstStyle/>
                    <a:p>
                      <a:r>
                        <a:rPr kumimoji="0" lang="en-US" sz="32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2 New Study Fields </a:t>
                      </a:r>
                      <a:endParaRPr kumimoji="0" lang="en-US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/>
                </a:tc>
              </a:tr>
              <a:tr h="578700">
                <a:tc>
                  <a:txBody>
                    <a:bodyPr/>
                    <a:lstStyle/>
                    <a:p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+mn-cs"/>
                        </a:rPr>
                        <a:t>Engineering</a:t>
                      </a:r>
                    </a:p>
                  </a:txBody>
                  <a:tcPr/>
                </a:tc>
              </a:tr>
              <a:tr h="596888">
                <a:tc>
                  <a:txBody>
                    <a:bodyPr/>
                    <a:lstStyle/>
                    <a:p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+mn-cs"/>
                        </a:rPr>
                        <a:t>Economics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508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Factors affecting student mobility </a:t>
            </a:r>
            <a:br>
              <a:rPr lang="en-US" sz="3600" b="1" dirty="0" smtClean="0"/>
            </a:br>
            <a:r>
              <a:rPr lang="en-US" sz="3600" b="1" dirty="0" smtClean="0"/>
              <a:t>“5A</a:t>
            </a:r>
            <a:r>
              <a:rPr lang="en-US" sz="3600" dirty="0" smtClean="0"/>
              <a:t>s</a:t>
            </a:r>
            <a:r>
              <a:rPr lang="en-US" sz="3600" b="1" dirty="0" smtClean="0"/>
              <a:t>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Availability: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Academic programs: areas of specialization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“International” academic programs: English ++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University’s administrative &amp; academic services for international students: </a:t>
            </a:r>
          </a:p>
          <a:p>
            <a:pPr lvl="2"/>
            <a:r>
              <a:rPr lang="en-US" sz="2000" b="1" i="1" dirty="0" smtClean="0"/>
              <a:t>Pre-study</a:t>
            </a:r>
            <a:r>
              <a:rPr lang="en-US" sz="2000" dirty="0" smtClean="0"/>
              <a:t>: responses from HEIs, study plan, orientation, course matching </a:t>
            </a:r>
          </a:p>
          <a:p>
            <a:pPr lvl="2">
              <a:defRPr/>
            </a:pPr>
            <a:r>
              <a:rPr lang="en-US" sz="2000" b="1" i="1" dirty="0" smtClean="0"/>
              <a:t>During study</a:t>
            </a:r>
            <a:r>
              <a:rPr lang="en-US" sz="2000" dirty="0" smtClean="0"/>
              <a:t>: housing, cultural adjustment, health insurance, language support (both living &amp; academic)</a:t>
            </a:r>
          </a:p>
          <a:p>
            <a:pPr lvl="2"/>
            <a:r>
              <a:rPr lang="en-US" sz="2000" b="1" i="1" dirty="0" smtClean="0"/>
              <a:t>Post-study</a:t>
            </a:r>
            <a:r>
              <a:rPr lang="en-US" sz="2000" dirty="0" smtClean="0"/>
              <a:t>: credit transfer++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7391400" cy="944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Factors affecting student mobility “5A</a:t>
            </a:r>
            <a:r>
              <a:rPr lang="en-US" sz="3600" dirty="0" smtClean="0"/>
              <a:t>s</a:t>
            </a:r>
            <a:r>
              <a:rPr lang="en-US" sz="3600" b="1" dirty="0" smtClean="0"/>
              <a:t>”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381000" y="1752600"/>
            <a:ext cx="4419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Acceptability: 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quality recognition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political, religious, cultural orientation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Accessibility: 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immigration policy in both home and host country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credit transfer system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academic calendar, etc.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4724400" y="1752600"/>
            <a:ext cx="411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Adaptability: 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socio-cultural environment, 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language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Affordability: 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costs: students and HEIs</a:t>
            </a:r>
          </a:p>
          <a:p>
            <a:pPr marL="712788" lvl="1" indent="-255588">
              <a:buFont typeface="Courier New" pitchFamily="49" charset="0"/>
              <a:buChar char="o"/>
            </a:pPr>
            <a:r>
              <a:rPr lang="en-US" sz="2000" dirty="0" smtClean="0"/>
              <a:t>scholarships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3"/>
          <p:cNvSpPr/>
          <p:nvPr/>
        </p:nvSpPr>
        <p:spPr>
          <a:xfrm>
            <a:off x="0" y="1295400"/>
            <a:ext cx="9144000" cy="27084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6600FF"/>
                </a:solidFill>
              </a:rPr>
              <a:t>ACTFA</a:t>
            </a:r>
            <a:endParaRPr lang="en-US" sz="6000" dirty="0" smtClean="0">
              <a:solidFill>
                <a:srgbClr val="6600FF"/>
              </a:solidFill>
            </a:endParaRPr>
          </a:p>
          <a:p>
            <a:pPr algn="ctr">
              <a:lnSpc>
                <a:spcPct val="50000"/>
              </a:lnSpc>
            </a:pPr>
            <a:endParaRPr lang="en-US" sz="4400" b="1" dirty="0" smtClean="0"/>
          </a:p>
          <a:p>
            <a:pPr algn="ctr"/>
            <a:r>
              <a:rPr lang="en-US" sz="4400" b="1" dirty="0" smtClean="0">
                <a:solidFill>
                  <a:srgbClr val="7030A0"/>
                </a:solidFill>
              </a:rPr>
              <a:t>Academic Credit Transfer </a:t>
            </a:r>
          </a:p>
          <a:p>
            <a:pPr algn="ctr"/>
            <a:r>
              <a:rPr lang="en-US" sz="4400" b="1" dirty="0" smtClean="0">
                <a:solidFill>
                  <a:srgbClr val="7030A0"/>
                </a:solidFill>
              </a:rPr>
              <a:t>Framework for Asia</a:t>
            </a:r>
          </a:p>
        </p:txBody>
      </p:sp>
      <p:pic>
        <p:nvPicPr>
          <p:cNvPr id="6" name="Picture 5" descr="graduate hat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3834" y="5562600"/>
            <a:ext cx="1910166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629400" cy="9445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ACTFA</a:t>
            </a:r>
            <a:r>
              <a:rPr lang="en-US" sz="3600" b="1" dirty="0" smtClean="0"/>
              <a:t>’s 4 Key Components</a:t>
            </a:r>
            <a:endParaRPr lang="en-GB" sz="3600" b="1" dirty="0"/>
          </a:p>
        </p:txBody>
      </p:sp>
      <p:grpSp>
        <p:nvGrpSpPr>
          <p:cNvPr id="3" name="Group 4"/>
          <p:cNvGrpSpPr/>
          <p:nvPr/>
        </p:nvGrpSpPr>
        <p:grpSpPr>
          <a:xfrm>
            <a:off x="762000" y="2362200"/>
            <a:ext cx="7696200" cy="2390106"/>
            <a:chOff x="723900" y="2562894"/>
            <a:chExt cx="7696200" cy="2390106"/>
          </a:xfrm>
        </p:grpSpPr>
        <p:grpSp>
          <p:nvGrpSpPr>
            <p:cNvPr id="5" name="Group 6"/>
            <p:cNvGrpSpPr/>
            <p:nvPr/>
          </p:nvGrpSpPr>
          <p:grpSpPr>
            <a:xfrm>
              <a:off x="723900" y="2562894"/>
              <a:ext cx="7696200" cy="2390106"/>
              <a:chOff x="723900" y="2073768"/>
              <a:chExt cx="7696200" cy="2390106"/>
            </a:xfrm>
          </p:grpSpPr>
          <p:grpSp>
            <p:nvGrpSpPr>
              <p:cNvPr id="7" name="Group 7"/>
              <p:cNvGrpSpPr/>
              <p:nvPr/>
            </p:nvGrpSpPr>
            <p:grpSpPr>
              <a:xfrm>
                <a:off x="723900" y="2073768"/>
                <a:ext cx="7696200" cy="2390106"/>
                <a:chOff x="533400" y="1595718"/>
                <a:chExt cx="9063489" cy="2814727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0000" endA="275" endPos="15000" dist="101600" dir="5400000" sy="-100000" algn="bl" rotWithShape="0"/>
              </a:effectLst>
              <a:scene3d>
                <a:camera prst="obliqueTopRight"/>
                <a:lightRig rig="balanced" dir="t">
                  <a:rot lat="0" lon="0" rev="8700000"/>
                </a:lightRig>
              </a:scene3d>
            </p:grpSpPr>
            <p:sp>
              <p:nvSpPr>
                <p:cNvPr id="13" name="Rectangle 2"/>
                <p:cNvSpPr/>
                <p:nvPr/>
              </p:nvSpPr>
              <p:spPr>
                <a:xfrm flipV="1">
                  <a:off x="533400" y="1600200"/>
                  <a:ext cx="2810606" cy="2810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0606" h="2810244">
                      <a:moveTo>
                        <a:pt x="2102268" y="310"/>
                      </a:moveTo>
                      <a:lnTo>
                        <a:pt x="2105680" y="310"/>
                      </a:lnTo>
                      <a:lnTo>
                        <a:pt x="2105680" y="0"/>
                      </a:lnTo>
                      <a:lnTo>
                        <a:pt x="2099193" y="0"/>
                      </a:lnTo>
                      <a:close/>
                      <a:moveTo>
                        <a:pt x="1443664" y="310"/>
                      </a:moveTo>
                      <a:lnTo>
                        <a:pt x="2097646" y="310"/>
                      </a:lnTo>
                      <a:cubicBezTo>
                        <a:pt x="2098155" y="2"/>
                        <a:pt x="2098668" y="0"/>
                        <a:pt x="2099181" y="0"/>
                      </a:cubicBezTo>
                      <a:lnTo>
                        <a:pt x="1443664" y="0"/>
                      </a:lnTo>
                      <a:close/>
                      <a:moveTo>
                        <a:pt x="2810606" y="1348996"/>
                      </a:moveTo>
                      <a:lnTo>
                        <a:pt x="2810606" y="693479"/>
                      </a:lnTo>
                      <a:lnTo>
                        <a:pt x="2810554" y="693479"/>
                      </a:lnTo>
                      <a:lnTo>
                        <a:pt x="2810554" y="1348739"/>
                      </a:lnTo>
                      <a:cubicBezTo>
                        <a:pt x="2810606" y="1348824"/>
                        <a:pt x="2810606" y="1348910"/>
                        <a:pt x="2810606" y="1348996"/>
                      </a:cubicBezTo>
                      <a:close/>
                      <a:moveTo>
                        <a:pt x="2810554" y="1355495"/>
                      </a:moveTo>
                      <a:lnTo>
                        <a:pt x="2810606" y="1355495"/>
                      </a:lnTo>
                      <a:lnTo>
                        <a:pt x="2810606" y="1349008"/>
                      </a:lnTo>
                      <a:lnTo>
                        <a:pt x="2810554" y="1349523"/>
                      </a:lnTo>
                      <a:close/>
                      <a:moveTo>
                        <a:pt x="1750900" y="2810244"/>
                      </a:moveTo>
                      <a:cubicBezTo>
                        <a:pt x="1911128" y="2810244"/>
                        <a:pt x="2041019" y="2680354"/>
                        <a:pt x="2041019" y="2520125"/>
                      </a:cubicBezTo>
                      <a:cubicBezTo>
                        <a:pt x="2041019" y="2475945"/>
                        <a:pt x="2031143" y="2434072"/>
                        <a:pt x="2012451" y="2397088"/>
                      </a:cubicBezTo>
                      <a:cubicBezTo>
                        <a:pt x="1960503" y="2324951"/>
                        <a:pt x="1915104" y="2313393"/>
                        <a:pt x="1915104" y="2246234"/>
                      </a:cubicBezTo>
                      <a:cubicBezTo>
                        <a:pt x="1915104" y="2155500"/>
                        <a:pt x="1987831" y="2081754"/>
                        <a:pt x="2078182" y="2080700"/>
                      </a:cubicBezTo>
                      <a:lnTo>
                        <a:pt x="2087414" y="2080700"/>
                      </a:lnTo>
                      <a:lnTo>
                        <a:pt x="2087751" y="2080734"/>
                      </a:lnTo>
                      <a:lnTo>
                        <a:pt x="2087751" y="2080700"/>
                      </a:lnTo>
                      <a:lnTo>
                        <a:pt x="2810554" y="2080700"/>
                      </a:lnTo>
                      <a:lnTo>
                        <a:pt x="2810554" y="1355495"/>
                      </a:lnTo>
                      <a:lnTo>
                        <a:pt x="2809952" y="1355495"/>
                      </a:lnTo>
                      <a:lnTo>
                        <a:pt x="2810554" y="1349523"/>
                      </a:lnTo>
                      <a:lnTo>
                        <a:pt x="2810554" y="1348739"/>
                      </a:lnTo>
                      <a:cubicBezTo>
                        <a:pt x="2810465" y="1257095"/>
                        <a:pt x="2736129" y="1182847"/>
                        <a:pt x="2644452" y="1182847"/>
                      </a:cubicBezTo>
                      <a:cubicBezTo>
                        <a:pt x="2577293" y="1182847"/>
                        <a:pt x="2565735" y="1228247"/>
                        <a:pt x="2493599" y="1280194"/>
                      </a:cubicBezTo>
                      <a:cubicBezTo>
                        <a:pt x="2456614" y="1298887"/>
                        <a:pt x="2414741" y="1308763"/>
                        <a:pt x="2370561" y="1308763"/>
                      </a:cubicBezTo>
                      <a:cubicBezTo>
                        <a:pt x="2210333" y="1308763"/>
                        <a:pt x="2080442" y="1178872"/>
                        <a:pt x="2080442" y="1018644"/>
                      </a:cubicBezTo>
                      <a:cubicBezTo>
                        <a:pt x="2080442" y="858416"/>
                        <a:pt x="2210333" y="728525"/>
                        <a:pt x="2370561" y="728525"/>
                      </a:cubicBezTo>
                      <a:cubicBezTo>
                        <a:pt x="2414410" y="728525"/>
                        <a:pt x="2455987" y="738253"/>
                        <a:pt x="2492719" y="756773"/>
                      </a:cubicBezTo>
                      <a:cubicBezTo>
                        <a:pt x="2547943" y="791042"/>
                        <a:pt x="2576639" y="855739"/>
                        <a:pt x="2644452" y="855739"/>
                      </a:cubicBezTo>
                      <a:cubicBezTo>
                        <a:pt x="2734912" y="855739"/>
                        <a:pt x="2808488" y="783449"/>
                        <a:pt x="2810214" y="693479"/>
                      </a:cubicBezTo>
                      <a:lnTo>
                        <a:pt x="2810554" y="693479"/>
                      </a:lnTo>
                      <a:lnTo>
                        <a:pt x="2810554" y="310"/>
                      </a:lnTo>
                      <a:lnTo>
                        <a:pt x="2105680" y="310"/>
                      </a:lnTo>
                      <a:lnTo>
                        <a:pt x="2105680" y="654"/>
                      </a:lnTo>
                      <a:lnTo>
                        <a:pt x="2102268" y="310"/>
                      </a:lnTo>
                      <a:lnTo>
                        <a:pt x="2097646" y="310"/>
                      </a:lnTo>
                      <a:cubicBezTo>
                        <a:pt x="2006590" y="835"/>
                        <a:pt x="1933033" y="74904"/>
                        <a:pt x="1933033" y="166154"/>
                      </a:cubicBezTo>
                      <a:cubicBezTo>
                        <a:pt x="1933033" y="233314"/>
                        <a:pt x="1978432" y="244871"/>
                        <a:pt x="2030380" y="317008"/>
                      </a:cubicBezTo>
                      <a:cubicBezTo>
                        <a:pt x="2049072" y="353992"/>
                        <a:pt x="2058948" y="395865"/>
                        <a:pt x="2058948" y="440045"/>
                      </a:cubicBezTo>
                      <a:cubicBezTo>
                        <a:pt x="2058948" y="600274"/>
                        <a:pt x="1929057" y="730164"/>
                        <a:pt x="1768829" y="730164"/>
                      </a:cubicBezTo>
                      <a:cubicBezTo>
                        <a:pt x="1608601" y="730164"/>
                        <a:pt x="1478710" y="600274"/>
                        <a:pt x="1478710" y="440045"/>
                      </a:cubicBezTo>
                      <a:cubicBezTo>
                        <a:pt x="1478710" y="396196"/>
                        <a:pt x="1488438" y="354619"/>
                        <a:pt x="1506958" y="317888"/>
                      </a:cubicBezTo>
                      <a:cubicBezTo>
                        <a:pt x="1541227" y="262663"/>
                        <a:pt x="1605924" y="233967"/>
                        <a:pt x="1605924" y="166155"/>
                      </a:cubicBezTo>
                      <a:cubicBezTo>
                        <a:pt x="1605924" y="75694"/>
                        <a:pt x="1533634" y="2118"/>
                        <a:pt x="1443664" y="393"/>
                      </a:cubicBezTo>
                      <a:lnTo>
                        <a:pt x="1443664" y="310"/>
                      </a:lnTo>
                      <a:lnTo>
                        <a:pt x="730164" y="310"/>
                      </a:lnTo>
                      <a:lnTo>
                        <a:pt x="730164" y="702023"/>
                      </a:lnTo>
                      <a:lnTo>
                        <a:pt x="729771" y="702023"/>
                      </a:lnTo>
                      <a:cubicBezTo>
                        <a:pt x="728046" y="791993"/>
                        <a:pt x="654470" y="864283"/>
                        <a:pt x="564009" y="864283"/>
                      </a:cubicBezTo>
                      <a:cubicBezTo>
                        <a:pt x="496197" y="864283"/>
                        <a:pt x="467501" y="799586"/>
                        <a:pt x="412276" y="765317"/>
                      </a:cubicBezTo>
                      <a:cubicBezTo>
                        <a:pt x="375545" y="746797"/>
                        <a:pt x="333968" y="737069"/>
                        <a:pt x="290119" y="737069"/>
                      </a:cubicBezTo>
                      <a:cubicBezTo>
                        <a:pt x="129890" y="737069"/>
                        <a:pt x="0" y="866960"/>
                        <a:pt x="0" y="1027188"/>
                      </a:cubicBezTo>
                      <a:cubicBezTo>
                        <a:pt x="0" y="1187416"/>
                        <a:pt x="129890" y="1317307"/>
                        <a:pt x="290119" y="1317307"/>
                      </a:cubicBezTo>
                      <a:cubicBezTo>
                        <a:pt x="334299" y="1317307"/>
                        <a:pt x="376172" y="1307431"/>
                        <a:pt x="413156" y="1288738"/>
                      </a:cubicBezTo>
                      <a:cubicBezTo>
                        <a:pt x="485293" y="1236791"/>
                        <a:pt x="496851" y="1191391"/>
                        <a:pt x="564010" y="1191391"/>
                      </a:cubicBezTo>
                      <a:cubicBezTo>
                        <a:pt x="655773" y="1191391"/>
                        <a:pt x="730162" y="1265778"/>
                        <a:pt x="730164" y="1357540"/>
                      </a:cubicBezTo>
                      <a:lnTo>
                        <a:pt x="730164" y="1357552"/>
                      </a:lnTo>
                      <a:lnTo>
                        <a:pt x="729510" y="1364039"/>
                      </a:lnTo>
                      <a:lnTo>
                        <a:pt x="730164" y="1364039"/>
                      </a:lnTo>
                      <a:lnTo>
                        <a:pt x="730164" y="2080700"/>
                      </a:lnTo>
                      <a:lnTo>
                        <a:pt x="1426770" y="2080700"/>
                      </a:lnTo>
                      <a:cubicBezTo>
                        <a:pt x="1516262" y="2082766"/>
                        <a:pt x="1587995" y="2156123"/>
                        <a:pt x="1587995" y="2246235"/>
                      </a:cubicBezTo>
                      <a:cubicBezTo>
                        <a:pt x="1587995" y="2314047"/>
                        <a:pt x="1523298" y="2342743"/>
                        <a:pt x="1489029" y="2397968"/>
                      </a:cubicBezTo>
                      <a:cubicBezTo>
                        <a:pt x="1470509" y="2434699"/>
                        <a:pt x="1460781" y="2476276"/>
                        <a:pt x="1460781" y="2520125"/>
                      </a:cubicBezTo>
                      <a:cubicBezTo>
                        <a:pt x="1460781" y="2680354"/>
                        <a:pt x="1590672" y="2810244"/>
                        <a:pt x="1750900" y="2810244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99CC00"/>
                    </a:gs>
                    <a:gs pos="100000">
                      <a:srgbClr val="669900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  <a:sp3d extrusionH="317500">
                  <a:bevelT w="127000" h="25400" prst="softRound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4" name="Rectangle 2"/>
                <p:cNvSpPr/>
                <p:nvPr/>
              </p:nvSpPr>
              <p:spPr>
                <a:xfrm flipV="1">
                  <a:off x="2622177" y="1595718"/>
                  <a:ext cx="2810606" cy="2810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0606" h="2810244">
                      <a:moveTo>
                        <a:pt x="2102268" y="310"/>
                      </a:moveTo>
                      <a:lnTo>
                        <a:pt x="2105680" y="310"/>
                      </a:lnTo>
                      <a:lnTo>
                        <a:pt x="2105680" y="0"/>
                      </a:lnTo>
                      <a:lnTo>
                        <a:pt x="2099193" y="0"/>
                      </a:lnTo>
                      <a:close/>
                      <a:moveTo>
                        <a:pt x="1443664" y="310"/>
                      </a:moveTo>
                      <a:lnTo>
                        <a:pt x="2097646" y="310"/>
                      </a:lnTo>
                      <a:cubicBezTo>
                        <a:pt x="2098155" y="2"/>
                        <a:pt x="2098668" y="0"/>
                        <a:pt x="2099181" y="0"/>
                      </a:cubicBezTo>
                      <a:lnTo>
                        <a:pt x="1443664" y="0"/>
                      </a:lnTo>
                      <a:close/>
                      <a:moveTo>
                        <a:pt x="2810606" y="1348996"/>
                      </a:moveTo>
                      <a:lnTo>
                        <a:pt x="2810606" y="693479"/>
                      </a:lnTo>
                      <a:lnTo>
                        <a:pt x="2810554" y="693479"/>
                      </a:lnTo>
                      <a:lnTo>
                        <a:pt x="2810554" y="1348739"/>
                      </a:lnTo>
                      <a:cubicBezTo>
                        <a:pt x="2810606" y="1348824"/>
                        <a:pt x="2810606" y="1348910"/>
                        <a:pt x="2810606" y="1348996"/>
                      </a:cubicBezTo>
                      <a:close/>
                      <a:moveTo>
                        <a:pt x="2810554" y="1355495"/>
                      </a:moveTo>
                      <a:lnTo>
                        <a:pt x="2810606" y="1355495"/>
                      </a:lnTo>
                      <a:lnTo>
                        <a:pt x="2810606" y="1349008"/>
                      </a:lnTo>
                      <a:lnTo>
                        <a:pt x="2810554" y="1349523"/>
                      </a:lnTo>
                      <a:close/>
                      <a:moveTo>
                        <a:pt x="1750900" y="2810244"/>
                      </a:moveTo>
                      <a:cubicBezTo>
                        <a:pt x="1911128" y="2810244"/>
                        <a:pt x="2041019" y="2680354"/>
                        <a:pt x="2041019" y="2520125"/>
                      </a:cubicBezTo>
                      <a:cubicBezTo>
                        <a:pt x="2041019" y="2475945"/>
                        <a:pt x="2031143" y="2434072"/>
                        <a:pt x="2012451" y="2397088"/>
                      </a:cubicBezTo>
                      <a:cubicBezTo>
                        <a:pt x="1960503" y="2324951"/>
                        <a:pt x="1915104" y="2313393"/>
                        <a:pt x="1915104" y="2246234"/>
                      </a:cubicBezTo>
                      <a:cubicBezTo>
                        <a:pt x="1915104" y="2155500"/>
                        <a:pt x="1987831" y="2081754"/>
                        <a:pt x="2078182" y="2080700"/>
                      </a:cubicBezTo>
                      <a:lnTo>
                        <a:pt x="2087414" y="2080700"/>
                      </a:lnTo>
                      <a:lnTo>
                        <a:pt x="2087751" y="2080734"/>
                      </a:lnTo>
                      <a:lnTo>
                        <a:pt x="2087751" y="2080700"/>
                      </a:lnTo>
                      <a:lnTo>
                        <a:pt x="2810554" y="2080700"/>
                      </a:lnTo>
                      <a:lnTo>
                        <a:pt x="2810554" y="1355495"/>
                      </a:lnTo>
                      <a:lnTo>
                        <a:pt x="2809952" y="1355495"/>
                      </a:lnTo>
                      <a:lnTo>
                        <a:pt x="2810554" y="1349523"/>
                      </a:lnTo>
                      <a:lnTo>
                        <a:pt x="2810554" y="1348739"/>
                      </a:lnTo>
                      <a:cubicBezTo>
                        <a:pt x="2810465" y="1257095"/>
                        <a:pt x="2736129" y="1182847"/>
                        <a:pt x="2644452" y="1182847"/>
                      </a:cubicBezTo>
                      <a:cubicBezTo>
                        <a:pt x="2577293" y="1182847"/>
                        <a:pt x="2565735" y="1228247"/>
                        <a:pt x="2493599" y="1280194"/>
                      </a:cubicBezTo>
                      <a:cubicBezTo>
                        <a:pt x="2456614" y="1298887"/>
                        <a:pt x="2414741" y="1308763"/>
                        <a:pt x="2370561" y="1308763"/>
                      </a:cubicBezTo>
                      <a:cubicBezTo>
                        <a:pt x="2210333" y="1308763"/>
                        <a:pt x="2080442" y="1178872"/>
                        <a:pt x="2080442" y="1018644"/>
                      </a:cubicBezTo>
                      <a:cubicBezTo>
                        <a:pt x="2080442" y="858416"/>
                        <a:pt x="2210333" y="728525"/>
                        <a:pt x="2370561" y="728525"/>
                      </a:cubicBezTo>
                      <a:cubicBezTo>
                        <a:pt x="2414410" y="728525"/>
                        <a:pt x="2455987" y="738253"/>
                        <a:pt x="2492719" y="756773"/>
                      </a:cubicBezTo>
                      <a:cubicBezTo>
                        <a:pt x="2547943" y="791042"/>
                        <a:pt x="2576639" y="855739"/>
                        <a:pt x="2644452" y="855739"/>
                      </a:cubicBezTo>
                      <a:cubicBezTo>
                        <a:pt x="2734912" y="855739"/>
                        <a:pt x="2808488" y="783449"/>
                        <a:pt x="2810214" y="693479"/>
                      </a:cubicBezTo>
                      <a:lnTo>
                        <a:pt x="2810554" y="693479"/>
                      </a:lnTo>
                      <a:lnTo>
                        <a:pt x="2810554" y="310"/>
                      </a:lnTo>
                      <a:lnTo>
                        <a:pt x="2105680" y="310"/>
                      </a:lnTo>
                      <a:lnTo>
                        <a:pt x="2105680" y="654"/>
                      </a:lnTo>
                      <a:lnTo>
                        <a:pt x="2102268" y="310"/>
                      </a:lnTo>
                      <a:lnTo>
                        <a:pt x="2097646" y="310"/>
                      </a:lnTo>
                      <a:cubicBezTo>
                        <a:pt x="2006590" y="835"/>
                        <a:pt x="1933033" y="74904"/>
                        <a:pt x="1933033" y="166154"/>
                      </a:cubicBezTo>
                      <a:cubicBezTo>
                        <a:pt x="1933033" y="233314"/>
                        <a:pt x="1978432" y="244871"/>
                        <a:pt x="2030380" y="317008"/>
                      </a:cubicBezTo>
                      <a:cubicBezTo>
                        <a:pt x="2049072" y="353992"/>
                        <a:pt x="2058948" y="395865"/>
                        <a:pt x="2058948" y="440045"/>
                      </a:cubicBezTo>
                      <a:cubicBezTo>
                        <a:pt x="2058948" y="600274"/>
                        <a:pt x="1929057" y="730164"/>
                        <a:pt x="1768829" y="730164"/>
                      </a:cubicBezTo>
                      <a:cubicBezTo>
                        <a:pt x="1608601" y="730164"/>
                        <a:pt x="1478710" y="600274"/>
                        <a:pt x="1478710" y="440045"/>
                      </a:cubicBezTo>
                      <a:cubicBezTo>
                        <a:pt x="1478710" y="396196"/>
                        <a:pt x="1488438" y="354619"/>
                        <a:pt x="1506958" y="317888"/>
                      </a:cubicBezTo>
                      <a:cubicBezTo>
                        <a:pt x="1541227" y="262663"/>
                        <a:pt x="1605924" y="233967"/>
                        <a:pt x="1605924" y="166155"/>
                      </a:cubicBezTo>
                      <a:cubicBezTo>
                        <a:pt x="1605924" y="75694"/>
                        <a:pt x="1533634" y="2118"/>
                        <a:pt x="1443664" y="393"/>
                      </a:cubicBezTo>
                      <a:lnTo>
                        <a:pt x="1443664" y="310"/>
                      </a:lnTo>
                      <a:lnTo>
                        <a:pt x="730164" y="310"/>
                      </a:lnTo>
                      <a:lnTo>
                        <a:pt x="730164" y="702023"/>
                      </a:lnTo>
                      <a:lnTo>
                        <a:pt x="729771" y="702023"/>
                      </a:lnTo>
                      <a:cubicBezTo>
                        <a:pt x="728046" y="791993"/>
                        <a:pt x="654470" y="864283"/>
                        <a:pt x="564009" y="864283"/>
                      </a:cubicBezTo>
                      <a:cubicBezTo>
                        <a:pt x="496197" y="864283"/>
                        <a:pt x="467501" y="799586"/>
                        <a:pt x="412276" y="765317"/>
                      </a:cubicBezTo>
                      <a:cubicBezTo>
                        <a:pt x="375545" y="746797"/>
                        <a:pt x="333968" y="737069"/>
                        <a:pt x="290119" y="737069"/>
                      </a:cubicBezTo>
                      <a:cubicBezTo>
                        <a:pt x="129890" y="737069"/>
                        <a:pt x="0" y="866960"/>
                        <a:pt x="0" y="1027188"/>
                      </a:cubicBezTo>
                      <a:cubicBezTo>
                        <a:pt x="0" y="1187416"/>
                        <a:pt x="129890" y="1317307"/>
                        <a:pt x="290119" y="1317307"/>
                      </a:cubicBezTo>
                      <a:cubicBezTo>
                        <a:pt x="334299" y="1317307"/>
                        <a:pt x="376172" y="1307431"/>
                        <a:pt x="413156" y="1288738"/>
                      </a:cubicBezTo>
                      <a:cubicBezTo>
                        <a:pt x="485293" y="1236791"/>
                        <a:pt x="496851" y="1191391"/>
                        <a:pt x="564010" y="1191391"/>
                      </a:cubicBezTo>
                      <a:cubicBezTo>
                        <a:pt x="655773" y="1191391"/>
                        <a:pt x="730162" y="1265778"/>
                        <a:pt x="730164" y="1357540"/>
                      </a:cubicBezTo>
                      <a:lnTo>
                        <a:pt x="730164" y="1357552"/>
                      </a:lnTo>
                      <a:lnTo>
                        <a:pt x="729510" y="1364039"/>
                      </a:lnTo>
                      <a:lnTo>
                        <a:pt x="730164" y="1364039"/>
                      </a:lnTo>
                      <a:lnTo>
                        <a:pt x="730164" y="2080700"/>
                      </a:lnTo>
                      <a:lnTo>
                        <a:pt x="1426770" y="2080700"/>
                      </a:lnTo>
                      <a:cubicBezTo>
                        <a:pt x="1516262" y="2082766"/>
                        <a:pt x="1587995" y="2156123"/>
                        <a:pt x="1587995" y="2246235"/>
                      </a:cubicBezTo>
                      <a:cubicBezTo>
                        <a:pt x="1587995" y="2314047"/>
                        <a:pt x="1523298" y="2342743"/>
                        <a:pt x="1489029" y="2397968"/>
                      </a:cubicBezTo>
                      <a:cubicBezTo>
                        <a:pt x="1470509" y="2434699"/>
                        <a:pt x="1460781" y="2476276"/>
                        <a:pt x="1460781" y="2520125"/>
                      </a:cubicBezTo>
                      <a:cubicBezTo>
                        <a:pt x="1460781" y="2680354"/>
                        <a:pt x="1590672" y="2810244"/>
                        <a:pt x="1750900" y="2810244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rgbClr val="FF9900"/>
                    </a:gs>
                    <a:gs pos="100000">
                      <a:srgbClr val="FFC000"/>
                    </a:gs>
                  </a:gsLst>
                  <a:lin ang="5400000" scaled="0"/>
                </a:gradFill>
                <a:ln>
                  <a:noFill/>
                </a:ln>
                <a:effectLst/>
                <a:sp3d extrusionH="317500">
                  <a:bevelT w="127000" h="25400" prst="softRound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5" name="Rectangle 2"/>
                <p:cNvSpPr/>
                <p:nvPr/>
              </p:nvSpPr>
              <p:spPr>
                <a:xfrm flipV="1">
                  <a:off x="4706471" y="1600201"/>
                  <a:ext cx="2810606" cy="2810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0606" h="2810244">
                      <a:moveTo>
                        <a:pt x="2102268" y="310"/>
                      </a:moveTo>
                      <a:lnTo>
                        <a:pt x="2105680" y="310"/>
                      </a:lnTo>
                      <a:lnTo>
                        <a:pt x="2105680" y="0"/>
                      </a:lnTo>
                      <a:lnTo>
                        <a:pt x="2099193" y="0"/>
                      </a:lnTo>
                      <a:close/>
                      <a:moveTo>
                        <a:pt x="1443664" y="310"/>
                      </a:moveTo>
                      <a:lnTo>
                        <a:pt x="2097646" y="310"/>
                      </a:lnTo>
                      <a:cubicBezTo>
                        <a:pt x="2098155" y="2"/>
                        <a:pt x="2098668" y="0"/>
                        <a:pt x="2099181" y="0"/>
                      </a:cubicBezTo>
                      <a:lnTo>
                        <a:pt x="1443664" y="0"/>
                      </a:lnTo>
                      <a:close/>
                      <a:moveTo>
                        <a:pt x="2810606" y="1348996"/>
                      </a:moveTo>
                      <a:lnTo>
                        <a:pt x="2810606" y="693479"/>
                      </a:lnTo>
                      <a:lnTo>
                        <a:pt x="2810554" y="693479"/>
                      </a:lnTo>
                      <a:lnTo>
                        <a:pt x="2810554" y="1348739"/>
                      </a:lnTo>
                      <a:cubicBezTo>
                        <a:pt x="2810606" y="1348824"/>
                        <a:pt x="2810606" y="1348910"/>
                        <a:pt x="2810606" y="1348996"/>
                      </a:cubicBezTo>
                      <a:close/>
                      <a:moveTo>
                        <a:pt x="2810554" y="1355495"/>
                      </a:moveTo>
                      <a:lnTo>
                        <a:pt x="2810606" y="1355495"/>
                      </a:lnTo>
                      <a:lnTo>
                        <a:pt x="2810606" y="1349008"/>
                      </a:lnTo>
                      <a:lnTo>
                        <a:pt x="2810554" y="1349523"/>
                      </a:lnTo>
                      <a:close/>
                      <a:moveTo>
                        <a:pt x="1750900" y="2810244"/>
                      </a:moveTo>
                      <a:cubicBezTo>
                        <a:pt x="1911128" y="2810244"/>
                        <a:pt x="2041019" y="2680354"/>
                        <a:pt x="2041019" y="2520125"/>
                      </a:cubicBezTo>
                      <a:cubicBezTo>
                        <a:pt x="2041019" y="2475945"/>
                        <a:pt x="2031143" y="2434072"/>
                        <a:pt x="2012451" y="2397088"/>
                      </a:cubicBezTo>
                      <a:cubicBezTo>
                        <a:pt x="1960503" y="2324951"/>
                        <a:pt x="1915104" y="2313393"/>
                        <a:pt x="1915104" y="2246234"/>
                      </a:cubicBezTo>
                      <a:cubicBezTo>
                        <a:pt x="1915104" y="2155500"/>
                        <a:pt x="1987831" y="2081754"/>
                        <a:pt x="2078182" y="2080700"/>
                      </a:cubicBezTo>
                      <a:lnTo>
                        <a:pt x="2087414" y="2080700"/>
                      </a:lnTo>
                      <a:lnTo>
                        <a:pt x="2087751" y="2080734"/>
                      </a:lnTo>
                      <a:lnTo>
                        <a:pt x="2087751" y="2080700"/>
                      </a:lnTo>
                      <a:lnTo>
                        <a:pt x="2810554" y="2080700"/>
                      </a:lnTo>
                      <a:lnTo>
                        <a:pt x="2810554" y="1355495"/>
                      </a:lnTo>
                      <a:lnTo>
                        <a:pt x="2809952" y="1355495"/>
                      </a:lnTo>
                      <a:lnTo>
                        <a:pt x="2810554" y="1349523"/>
                      </a:lnTo>
                      <a:lnTo>
                        <a:pt x="2810554" y="1348739"/>
                      </a:lnTo>
                      <a:cubicBezTo>
                        <a:pt x="2810465" y="1257095"/>
                        <a:pt x="2736129" y="1182847"/>
                        <a:pt x="2644452" y="1182847"/>
                      </a:cubicBezTo>
                      <a:cubicBezTo>
                        <a:pt x="2577293" y="1182847"/>
                        <a:pt x="2565735" y="1228247"/>
                        <a:pt x="2493599" y="1280194"/>
                      </a:cubicBezTo>
                      <a:cubicBezTo>
                        <a:pt x="2456614" y="1298887"/>
                        <a:pt x="2414741" y="1308763"/>
                        <a:pt x="2370561" y="1308763"/>
                      </a:cubicBezTo>
                      <a:cubicBezTo>
                        <a:pt x="2210333" y="1308763"/>
                        <a:pt x="2080442" y="1178872"/>
                        <a:pt x="2080442" y="1018644"/>
                      </a:cubicBezTo>
                      <a:cubicBezTo>
                        <a:pt x="2080442" y="858416"/>
                        <a:pt x="2210333" y="728525"/>
                        <a:pt x="2370561" y="728525"/>
                      </a:cubicBezTo>
                      <a:cubicBezTo>
                        <a:pt x="2414410" y="728525"/>
                        <a:pt x="2455987" y="738253"/>
                        <a:pt x="2492719" y="756773"/>
                      </a:cubicBezTo>
                      <a:cubicBezTo>
                        <a:pt x="2547943" y="791042"/>
                        <a:pt x="2576639" y="855739"/>
                        <a:pt x="2644452" y="855739"/>
                      </a:cubicBezTo>
                      <a:cubicBezTo>
                        <a:pt x="2734912" y="855739"/>
                        <a:pt x="2808488" y="783449"/>
                        <a:pt x="2810214" y="693479"/>
                      </a:cubicBezTo>
                      <a:lnTo>
                        <a:pt x="2810554" y="693479"/>
                      </a:lnTo>
                      <a:lnTo>
                        <a:pt x="2810554" y="310"/>
                      </a:lnTo>
                      <a:lnTo>
                        <a:pt x="2105680" y="310"/>
                      </a:lnTo>
                      <a:lnTo>
                        <a:pt x="2105680" y="654"/>
                      </a:lnTo>
                      <a:lnTo>
                        <a:pt x="2102268" y="310"/>
                      </a:lnTo>
                      <a:lnTo>
                        <a:pt x="2097646" y="310"/>
                      </a:lnTo>
                      <a:cubicBezTo>
                        <a:pt x="2006590" y="835"/>
                        <a:pt x="1933033" y="74904"/>
                        <a:pt x="1933033" y="166154"/>
                      </a:cubicBezTo>
                      <a:cubicBezTo>
                        <a:pt x="1933033" y="233314"/>
                        <a:pt x="1978432" y="244871"/>
                        <a:pt x="2030380" y="317008"/>
                      </a:cubicBezTo>
                      <a:cubicBezTo>
                        <a:pt x="2049072" y="353992"/>
                        <a:pt x="2058948" y="395865"/>
                        <a:pt x="2058948" y="440045"/>
                      </a:cubicBezTo>
                      <a:cubicBezTo>
                        <a:pt x="2058948" y="600274"/>
                        <a:pt x="1929057" y="730164"/>
                        <a:pt x="1768829" y="730164"/>
                      </a:cubicBezTo>
                      <a:cubicBezTo>
                        <a:pt x="1608601" y="730164"/>
                        <a:pt x="1478710" y="600274"/>
                        <a:pt x="1478710" y="440045"/>
                      </a:cubicBezTo>
                      <a:cubicBezTo>
                        <a:pt x="1478710" y="396196"/>
                        <a:pt x="1488438" y="354619"/>
                        <a:pt x="1506958" y="317888"/>
                      </a:cubicBezTo>
                      <a:cubicBezTo>
                        <a:pt x="1541227" y="262663"/>
                        <a:pt x="1605924" y="233967"/>
                        <a:pt x="1605924" y="166155"/>
                      </a:cubicBezTo>
                      <a:cubicBezTo>
                        <a:pt x="1605924" y="75694"/>
                        <a:pt x="1533634" y="2118"/>
                        <a:pt x="1443664" y="393"/>
                      </a:cubicBezTo>
                      <a:lnTo>
                        <a:pt x="1443664" y="310"/>
                      </a:lnTo>
                      <a:lnTo>
                        <a:pt x="730164" y="310"/>
                      </a:lnTo>
                      <a:lnTo>
                        <a:pt x="730164" y="702023"/>
                      </a:lnTo>
                      <a:lnTo>
                        <a:pt x="729771" y="702023"/>
                      </a:lnTo>
                      <a:cubicBezTo>
                        <a:pt x="728046" y="791993"/>
                        <a:pt x="654470" y="864283"/>
                        <a:pt x="564009" y="864283"/>
                      </a:cubicBezTo>
                      <a:cubicBezTo>
                        <a:pt x="496197" y="864283"/>
                        <a:pt x="467501" y="799586"/>
                        <a:pt x="412276" y="765317"/>
                      </a:cubicBezTo>
                      <a:cubicBezTo>
                        <a:pt x="375545" y="746797"/>
                        <a:pt x="333968" y="737069"/>
                        <a:pt x="290119" y="737069"/>
                      </a:cubicBezTo>
                      <a:cubicBezTo>
                        <a:pt x="129890" y="737069"/>
                        <a:pt x="0" y="866960"/>
                        <a:pt x="0" y="1027188"/>
                      </a:cubicBezTo>
                      <a:cubicBezTo>
                        <a:pt x="0" y="1187416"/>
                        <a:pt x="129890" y="1317307"/>
                        <a:pt x="290119" y="1317307"/>
                      </a:cubicBezTo>
                      <a:cubicBezTo>
                        <a:pt x="334299" y="1317307"/>
                        <a:pt x="376172" y="1307431"/>
                        <a:pt x="413156" y="1288738"/>
                      </a:cubicBezTo>
                      <a:cubicBezTo>
                        <a:pt x="485293" y="1236791"/>
                        <a:pt x="496851" y="1191391"/>
                        <a:pt x="564010" y="1191391"/>
                      </a:cubicBezTo>
                      <a:cubicBezTo>
                        <a:pt x="655773" y="1191391"/>
                        <a:pt x="730162" y="1265778"/>
                        <a:pt x="730164" y="1357540"/>
                      </a:cubicBezTo>
                      <a:lnTo>
                        <a:pt x="730164" y="1357552"/>
                      </a:lnTo>
                      <a:lnTo>
                        <a:pt x="729510" y="1364039"/>
                      </a:lnTo>
                      <a:lnTo>
                        <a:pt x="730164" y="1364039"/>
                      </a:lnTo>
                      <a:lnTo>
                        <a:pt x="730164" y="2080700"/>
                      </a:lnTo>
                      <a:lnTo>
                        <a:pt x="1426770" y="2080700"/>
                      </a:lnTo>
                      <a:cubicBezTo>
                        <a:pt x="1516262" y="2082766"/>
                        <a:pt x="1587995" y="2156123"/>
                        <a:pt x="1587995" y="2246235"/>
                      </a:cubicBezTo>
                      <a:cubicBezTo>
                        <a:pt x="1587995" y="2314047"/>
                        <a:pt x="1523298" y="2342743"/>
                        <a:pt x="1489029" y="2397968"/>
                      </a:cubicBezTo>
                      <a:cubicBezTo>
                        <a:pt x="1470509" y="2434699"/>
                        <a:pt x="1460781" y="2476276"/>
                        <a:pt x="1460781" y="2520125"/>
                      </a:cubicBezTo>
                      <a:cubicBezTo>
                        <a:pt x="1460781" y="2680354"/>
                        <a:pt x="1590672" y="2810244"/>
                        <a:pt x="1750900" y="2810244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F4105"/>
                    </a:gs>
                    <a:gs pos="0">
                      <a:srgbClr val="C00000"/>
                    </a:gs>
                  </a:gsLst>
                  <a:lin ang="5400000" scaled="0"/>
                </a:gradFill>
                <a:ln>
                  <a:noFill/>
                </a:ln>
                <a:effectLst/>
                <a:sp3d extrusionH="317500">
                  <a:bevelT w="127000" h="25400" prst="softRound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6" name="Rectangle 2"/>
                <p:cNvSpPr/>
                <p:nvPr/>
              </p:nvSpPr>
              <p:spPr>
                <a:xfrm flipV="1">
                  <a:off x="6786283" y="1600201"/>
                  <a:ext cx="2810606" cy="2810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0606" h="2810244">
                      <a:moveTo>
                        <a:pt x="2102268" y="310"/>
                      </a:moveTo>
                      <a:lnTo>
                        <a:pt x="2105680" y="310"/>
                      </a:lnTo>
                      <a:lnTo>
                        <a:pt x="2105680" y="0"/>
                      </a:lnTo>
                      <a:lnTo>
                        <a:pt x="2099193" y="0"/>
                      </a:lnTo>
                      <a:close/>
                      <a:moveTo>
                        <a:pt x="1443664" y="310"/>
                      </a:moveTo>
                      <a:lnTo>
                        <a:pt x="2097646" y="310"/>
                      </a:lnTo>
                      <a:cubicBezTo>
                        <a:pt x="2098155" y="2"/>
                        <a:pt x="2098668" y="0"/>
                        <a:pt x="2099181" y="0"/>
                      </a:cubicBezTo>
                      <a:lnTo>
                        <a:pt x="1443664" y="0"/>
                      </a:lnTo>
                      <a:close/>
                      <a:moveTo>
                        <a:pt x="2810606" y="1348996"/>
                      </a:moveTo>
                      <a:lnTo>
                        <a:pt x="2810606" y="693479"/>
                      </a:lnTo>
                      <a:lnTo>
                        <a:pt x="2810554" y="693479"/>
                      </a:lnTo>
                      <a:lnTo>
                        <a:pt x="2810554" y="1348739"/>
                      </a:lnTo>
                      <a:cubicBezTo>
                        <a:pt x="2810606" y="1348824"/>
                        <a:pt x="2810606" y="1348910"/>
                        <a:pt x="2810606" y="1348996"/>
                      </a:cubicBezTo>
                      <a:close/>
                      <a:moveTo>
                        <a:pt x="2810554" y="1355495"/>
                      </a:moveTo>
                      <a:lnTo>
                        <a:pt x="2810606" y="1355495"/>
                      </a:lnTo>
                      <a:lnTo>
                        <a:pt x="2810606" y="1349008"/>
                      </a:lnTo>
                      <a:lnTo>
                        <a:pt x="2810554" y="1349523"/>
                      </a:lnTo>
                      <a:close/>
                      <a:moveTo>
                        <a:pt x="1750900" y="2810244"/>
                      </a:moveTo>
                      <a:cubicBezTo>
                        <a:pt x="1911128" y="2810244"/>
                        <a:pt x="2041019" y="2680354"/>
                        <a:pt x="2041019" y="2520125"/>
                      </a:cubicBezTo>
                      <a:cubicBezTo>
                        <a:pt x="2041019" y="2475945"/>
                        <a:pt x="2031143" y="2434072"/>
                        <a:pt x="2012451" y="2397088"/>
                      </a:cubicBezTo>
                      <a:cubicBezTo>
                        <a:pt x="1960503" y="2324951"/>
                        <a:pt x="1915104" y="2313393"/>
                        <a:pt x="1915104" y="2246234"/>
                      </a:cubicBezTo>
                      <a:cubicBezTo>
                        <a:pt x="1915104" y="2155500"/>
                        <a:pt x="1987831" y="2081754"/>
                        <a:pt x="2078182" y="2080700"/>
                      </a:cubicBezTo>
                      <a:lnTo>
                        <a:pt x="2087414" y="2080700"/>
                      </a:lnTo>
                      <a:lnTo>
                        <a:pt x="2087751" y="2080734"/>
                      </a:lnTo>
                      <a:lnTo>
                        <a:pt x="2087751" y="2080700"/>
                      </a:lnTo>
                      <a:lnTo>
                        <a:pt x="2810554" y="2080700"/>
                      </a:lnTo>
                      <a:lnTo>
                        <a:pt x="2810554" y="1355495"/>
                      </a:lnTo>
                      <a:lnTo>
                        <a:pt x="2809952" y="1355495"/>
                      </a:lnTo>
                      <a:lnTo>
                        <a:pt x="2810554" y="1349523"/>
                      </a:lnTo>
                      <a:lnTo>
                        <a:pt x="2810554" y="1348739"/>
                      </a:lnTo>
                      <a:cubicBezTo>
                        <a:pt x="2810465" y="1257095"/>
                        <a:pt x="2736129" y="1182847"/>
                        <a:pt x="2644452" y="1182847"/>
                      </a:cubicBezTo>
                      <a:cubicBezTo>
                        <a:pt x="2577293" y="1182847"/>
                        <a:pt x="2565735" y="1228247"/>
                        <a:pt x="2493599" y="1280194"/>
                      </a:cubicBezTo>
                      <a:cubicBezTo>
                        <a:pt x="2456614" y="1298887"/>
                        <a:pt x="2414741" y="1308763"/>
                        <a:pt x="2370561" y="1308763"/>
                      </a:cubicBezTo>
                      <a:cubicBezTo>
                        <a:pt x="2210333" y="1308763"/>
                        <a:pt x="2080442" y="1178872"/>
                        <a:pt x="2080442" y="1018644"/>
                      </a:cubicBezTo>
                      <a:cubicBezTo>
                        <a:pt x="2080442" y="858416"/>
                        <a:pt x="2210333" y="728525"/>
                        <a:pt x="2370561" y="728525"/>
                      </a:cubicBezTo>
                      <a:cubicBezTo>
                        <a:pt x="2414410" y="728525"/>
                        <a:pt x="2455987" y="738253"/>
                        <a:pt x="2492719" y="756773"/>
                      </a:cubicBezTo>
                      <a:cubicBezTo>
                        <a:pt x="2547943" y="791042"/>
                        <a:pt x="2576639" y="855739"/>
                        <a:pt x="2644452" y="855739"/>
                      </a:cubicBezTo>
                      <a:cubicBezTo>
                        <a:pt x="2734912" y="855739"/>
                        <a:pt x="2808488" y="783449"/>
                        <a:pt x="2810214" y="693479"/>
                      </a:cubicBezTo>
                      <a:lnTo>
                        <a:pt x="2810554" y="693479"/>
                      </a:lnTo>
                      <a:lnTo>
                        <a:pt x="2810554" y="310"/>
                      </a:lnTo>
                      <a:lnTo>
                        <a:pt x="2105680" y="310"/>
                      </a:lnTo>
                      <a:lnTo>
                        <a:pt x="2105680" y="654"/>
                      </a:lnTo>
                      <a:lnTo>
                        <a:pt x="2102268" y="310"/>
                      </a:lnTo>
                      <a:lnTo>
                        <a:pt x="2097646" y="310"/>
                      </a:lnTo>
                      <a:cubicBezTo>
                        <a:pt x="2006590" y="835"/>
                        <a:pt x="1933033" y="74904"/>
                        <a:pt x="1933033" y="166154"/>
                      </a:cubicBezTo>
                      <a:cubicBezTo>
                        <a:pt x="1933033" y="233314"/>
                        <a:pt x="1978432" y="244871"/>
                        <a:pt x="2030380" y="317008"/>
                      </a:cubicBezTo>
                      <a:cubicBezTo>
                        <a:pt x="2049072" y="353992"/>
                        <a:pt x="2058948" y="395865"/>
                        <a:pt x="2058948" y="440045"/>
                      </a:cubicBezTo>
                      <a:cubicBezTo>
                        <a:pt x="2058948" y="600274"/>
                        <a:pt x="1929057" y="730164"/>
                        <a:pt x="1768829" y="730164"/>
                      </a:cubicBezTo>
                      <a:cubicBezTo>
                        <a:pt x="1608601" y="730164"/>
                        <a:pt x="1478710" y="600274"/>
                        <a:pt x="1478710" y="440045"/>
                      </a:cubicBezTo>
                      <a:cubicBezTo>
                        <a:pt x="1478710" y="396196"/>
                        <a:pt x="1488438" y="354619"/>
                        <a:pt x="1506958" y="317888"/>
                      </a:cubicBezTo>
                      <a:cubicBezTo>
                        <a:pt x="1541227" y="262663"/>
                        <a:pt x="1605924" y="233967"/>
                        <a:pt x="1605924" y="166155"/>
                      </a:cubicBezTo>
                      <a:cubicBezTo>
                        <a:pt x="1605924" y="75694"/>
                        <a:pt x="1533634" y="2118"/>
                        <a:pt x="1443664" y="393"/>
                      </a:cubicBezTo>
                      <a:lnTo>
                        <a:pt x="1443664" y="310"/>
                      </a:lnTo>
                      <a:lnTo>
                        <a:pt x="730164" y="310"/>
                      </a:lnTo>
                      <a:lnTo>
                        <a:pt x="730164" y="702023"/>
                      </a:lnTo>
                      <a:lnTo>
                        <a:pt x="729771" y="702023"/>
                      </a:lnTo>
                      <a:cubicBezTo>
                        <a:pt x="728046" y="791993"/>
                        <a:pt x="654470" y="864283"/>
                        <a:pt x="564009" y="864283"/>
                      </a:cubicBezTo>
                      <a:cubicBezTo>
                        <a:pt x="496197" y="864283"/>
                        <a:pt x="467501" y="799586"/>
                        <a:pt x="412276" y="765317"/>
                      </a:cubicBezTo>
                      <a:cubicBezTo>
                        <a:pt x="375545" y="746797"/>
                        <a:pt x="333968" y="737069"/>
                        <a:pt x="290119" y="737069"/>
                      </a:cubicBezTo>
                      <a:cubicBezTo>
                        <a:pt x="129890" y="737069"/>
                        <a:pt x="0" y="866960"/>
                        <a:pt x="0" y="1027188"/>
                      </a:cubicBezTo>
                      <a:cubicBezTo>
                        <a:pt x="0" y="1187416"/>
                        <a:pt x="129890" y="1317307"/>
                        <a:pt x="290119" y="1317307"/>
                      </a:cubicBezTo>
                      <a:cubicBezTo>
                        <a:pt x="334299" y="1317307"/>
                        <a:pt x="376172" y="1307431"/>
                        <a:pt x="413156" y="1288738"/>
                      </a:cubicBezTo>
                      <a:cubicBezTo>
                        <a:pt x="485293" y="1236791"/>
                        <a:pt x="496851" y="1191391"/>
                        <a:pt x="564010" y="1191391"/>
                      </a:cubicBezTo>
                      <a:cubicBezTo>
                        <a:pt x="655773" y="1191391"/>
                        <a:pt x="730162" y="1265778"/>
                        <a:pt x="730164" y="1357540"/>
                      </a:cubicBezTo>
                      <a:lnTo>
                        <a:pt x="730164" y="1357552"/>
                      </a:lnTo>
                      <a:lnTo>
                        <a:pt x="729510" y="1364039"/>
                      </a:lnTo>
                      <a:lnTo>
                        <a:pt x="730164" y="1364039"/>
                      </a:lnTo>
                      <a:lnTo>
                        <a:pt x="730164" y="2080700"/>
                      </a:lnTo>
                      <a:lnTo>
                        <a:pt x="1426770" y="2080700"/>
                      </a:lnTo>
                      <a:cubicBezTo>
                        <a:pt x="1516262" y="2082766"/>
                        <a:pt x="1587995" y="2156123"/>
                        <a:pt x="1587995" y="2246235"/>
                      </a:cubicBezTo>
                      <a:cubicBezTo>
                        <a:pt x="1587995" y="2314047"/>
                        <a:pt x="1523298" y="2342743"/>
                        <a:pt x="1489029" y="2397968"/>
                      </a:cubicBezTo>
                      <a:cubicBezTo>
                        <a:pt x="1470509" y="2434699"/>
                        <a:pt x="1460781" y="2476276"/>
                        <a:pt x="1460781" y="2520125"/>
                      </a:cubicBezTo>
                      <a:cubicBezTo>
                        <a:pt x="1460781" y="2680354"/>
                        <a:pt x="1590672" y="2810244"/>
                        <a:pt x="1750900" y="2810244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rgbClr val="0070C0"/>
                    </a:gs>
                    <a:gs pos="100000">
                      <a:srgbClr val="00B0F0"/>
                    </a:gs>
                  </a:gsLst>
                  <a:lin ang="5400000" scaled="0"/>
                </a:gradFill>
                <a:ln>
                  <a:noFill/>
                </a:ln>
                <a:effectLst/>
                <a:sp3d extrusionH="317500">
                  <a:bevelT w="127000" h="25400" prst="softRound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1345703" y="2704422"/>
                <a:ext cx="170229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Mutual Recognition</a:t>
                </a:r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276600" y="2689594"/>
                <a:ext cx="12954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Credit Transfer</a:t>
                </a:r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895064" y="2721560"/>
                <a:ext cx="12954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Grade Transfer</a:t>
                </a:r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654042" y="2721560"/>
                <a:ext cx="176605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Supporting Mechanisms &amp; System Context</a:t>
                </a:r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4" name="Rectangle 3"/>
            <p:cNvSpPr/>
            <p:nvPr/>
          </p:nvSpPr>
          <p:spPr>
            <a:xfrm>
              <a:off x="2060105" y="260043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1</a:t>
              </a:r>
              <a:endParaRPr lang="en-GB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28144" y="260043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2</a:t>
              </a:r>
              <a:endParaRPr lang="en-GB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601055" y="260043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3</a:t>
              </a:r>
              <a:endParaRPr lang="en-GB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66104" y="2600438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4</a:t>
              </a:r>
              <a:endParaRPr lang="en-GB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333500" y="4752306"/>
            <a:ext cx="1409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(Must agree)</a:t>
            </a:r>
            <a:endParaRPr lang="en-GB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86100" y="4752306"/>
            <a:ext cx="1409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(Must agree)</a:t>
            </a:r>
            <a:endParaRPr lang="en-GB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82064" y="4752306"/>
            <a:ext cx="1059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(Flexible)</a:t>
            </a:r>
            <a:endParaRPr lang="en-GB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7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593304"/>
            <a:ext cx="9084501" cy="6264696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accent5">
                    <a:lumMod val="75000"/>
                  </a:schemeClr>
                </a:solidFill>
              </a:ln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582081"/>
            <a:ext cx="2747360" cy="2438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dirty="0" smtClean="0">
                <a:latin typeface="+mj-lt"/>
              </a:rPr>
              <a:t>I. Recognition</a:t>
            </a:r>
          </a:p>
          <a:p>
            <a:pPr algn="ctr"/>
            <a:endParaRPr lang="en-US" sz="800" dirty="0" smtClean="0">
              <a:latin typeface="+mj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Level of recognition</a:t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- </a:t>
            </a:r>
            <a:r>
              <a:rPr lang="en-US" dirty="0" smtClean="0">
                <a:latin typeface="+mj-lt"/>
              </a:rPr>
              <a:t>institutional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-  academic program</a:t>
            </a:r>
            <a:endParaRPr lang="en-US" sz="2400" dirty="0" smtClean="0">
              <a:latin typeface="+mj-lt"/>
            </a:endParaRPr>
          </a:p>
          <a:p>
            <a:pPr algn="ctr"/>
            <a:endParaRPr lang="en-US" sz="1000" dirty="0" smtClean="0">
              <a:latin typeface="+mj-lt"/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(must agree)</a:t>
            </a:r>
          </a:p>
        </p:txBody>
      </p:sp>
      <p:sp>
        <p:nvSpPr>
          <p:cNvPr id="9" name="Rectangle 8"/>
          <p:cNvSpPr/>
          <p:nvPr/>
        </p:nvSpPr>
        <p:spPr>
          <a:xfrm>
            <a:off x="230832" y="4631432"/>
            <a:ext cx="8652016" cy="50405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</a:rPr>
              <a:t>IV. Information Infrastructure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24200" y="1582081"/>
            <a:ext cx="2819400" cy="2438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dirty="0" smtClean="0">
                <a:latin typeface="+mj-lt"/>
              </a:rPr>
              <a:t>II. Credit</a:t>
            </a:r>
          </a:p>
          <a:p>
            <a:pPr algn="ctr"/>
            <a:endParaRPr lang="en-US" sz="800" dirty="0" smtClean="0">
              <a:latin typeface="+mj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Type of courses</a:t>
            </a:r>
            <a:br>
              <a:rPr lang="en-US" sz="2400" dirty="0" smtClean="0">
                <a:latin typeface="+mj-lt"/>
              </a:rPr>
            </a:br>
            <a:r>
              <a:rPr lang="en-US" dirty="0" smtClean="0">
                <a:latin typeface="+mj-lt"/>
              </a:rPr>
              <a:t>(core &amp; elective)</a:t>
            </a:r>
            <a:endParaRPr lang="en-US" sz="2400" dirty="0" smtClean="0">
              <a:latin typeface="+mj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# of teaching hours</a:t>
            </a:r>
          </a:p>
          <a:p>
            <a:pPr algn="ctr"/>
            <a:endParaRPr lang="en-US" sz="1000" dirty="0" smtClean="0">
              <a:latin typeface="+mj-lt"/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(must agree)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5163481"/>
            <a:ext cx="8666112" cy="12373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ctr">
              <a:buFont typeface="Courier New" pitchFamily="49" charset="0"/>
              <a:buChar char="o"/>
            </a:pPr>
            <a:r>
              <a:rPr lang="en-US" sz="1600" dirty="0" smtClean="0">
                <a:latin typeface="+mj-lt"/>
              </a:rPr>
              <a:t>Accreditation documents by authorized organizations</a:t>
            </a:r>
          </a:p>
          <a:p>
            <a:pPr marL="285750" indent="-285750" algn="ctr">
              <a:buFont typeface="Courier New" pitchFamily="49" charset="0"/>
              <a:buChar char="o"/>
            </a:pPr>
            <a:r>
              <a:rPr lang="en-US" sz="1600" dirty="0" smtClean="0"/>
              <a:t>Course description</a:t>
            </a:r>
          </a:p>
          <a:p>
            <a:pPr marL="285750" indent="-285750" algn="ctr">
              <a:buFont typeface="Courier New" pitchFamily="49" charset="0"/>
              <a:buChar char="o"/>
            </a:pPr>
            <a:r>
              <a:rPr lang="en-US" sz="1600" dirty="0" smtClean="0"/>
              <a:t>Workload &amp; # of credits</a:t>
            </a:r>
          </a:p>
          <a:p>
            <a:pPr marL="285750" indent="-285750" algn="ctr">
              <a:buFont typeface="Courier New" pitchFamily="49" charset="0"/>
              <a:buChar char="o"/>
            </a:pPr>
            <a:r>
              <a:rPr lang="en-US" sz="1600" dirty="0" smtClean="0"/>
              <a:t>Agreed study plan</a:t>
            </a:r>
          </a:p>
          <a:p>
            <a:pPr marL="285750" indent="-285750" algn="ctr">
              <a:buFont typeface="Courier New" pitchFamily="49" charset="0"/>
              <a:buChar char="o"/>
            </a:pPr>
            <a:r>
              <a:rPr lang="en-US" sz="1600" dirty="0" smtClean="0"/>
              <a:t>etc</a:t>
            </a:r>
            <a:endParaRPr lang="en-US" sz="1600" dirty="0"/>
          </a:p>
        </p:txBody>
      </p:sp>
      <p:sp>
        <p:nvSpPr>
          <p:cNvPr id="16" name="Down Arrow 15"/>
          <p:cNvSpPr/>
          <p:nvPr/>
        </p:nvSpPr>
        <p:spPr>
          <a:xfrm flipV="1">
            <a:off x="1456616" y="4136707"/>
            <a:ext cx="291328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sp>
        <p:nvSpPr>
          <p:cNvPr id="17" name="Down Arrow 16"/>
          <p:cNvSpPr/>
          <p:nvPr/>
        </p:nvSpPr>
        <p:spPr>
          <a:xfrm flipV="1">
            <a:off x="4407404" y="4163380"/>
            <a:ext cx="291328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sp>
        <p:nvSpPr>
          <p:cNvPr id="18" name="Down Arrow 17"/>
          <p:cNvSpPr/>
          <p:nvPr/>
        </p:nvSpPr>
        <p:spPr>
          <a:xfrm flipV="1">
            <a:off x="7363504" y="4169837"/>
            <a:ext cx="291328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685800" y="228600"/>
            <a:ext cx="7924800" cy="113877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Academic Credit Transfer Framework for Asia </a:t>
            </a:r>
            <a:r>
              <a:rPr lang="en-US" sz="3600" b="1" dirty="0" smtClean="0">
                <a:solidFill>
                  <a:srgbClr val="DCFF97"/>
                </a:solidFill>
              </a:rPr>
              <a:t>(ACTFA)</a:t>
            </a:r>
            <a:endParaRPr lang="en-US" sz="3200" dirty="0">
              <a:solidFill>
                <a:srgbClr val="DCFF9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0" y="1582081"/>
            <a:ext cx="2819400" cy="2438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dirty="0" smtClean="0">
                <a:latin typeface="+mj-lt"/>
              </a:rPr>
              <a:t>III. Grade</a:t>
            </a:r>
          </a:p>
          <a:p>
            <a:pPr algn="ctr"/>
            <a:endParaRPr lang="en-US" sz="800" dirty="0" smtClean="0">
              <a:latin typeface="+mj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Letter grade</a:t>
            </a:r>
            <a:br>
              <a:rPr lang="en-US" sz="24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(included in GPA calculation)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S/U grade</a:t>
            </a:r>
          </a:p>
          <a:p>
            <a:pPr marL="285750" indent="-285750"/>
            <a:r>
              <a:rPr lang="en-US" sz="1600" dirty="0" smtClean="0">
                <a:latin typeface="+mj-lt"/>
              </a:rPr>
              <a:t>    (excluded in GPA calculation)</a:t>
            </a:r>
          </a:p>
          <a:p>
            <a:pPr algn="ctr"/>
            <a:endParaRPr lang="en-US" sz="1000" dirty="0" smtClean="0">
              <a:latin typeface="+mj-lt"/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(flexible)</a:t>
            </a:r>
          </a:p>
        </p:txBody>
      </p:sp>
    </p:spTree>
    <p:extLst>
      <p:ext uri="{BB962C8B-B14F-4D97-AF65-F5344CB8AC3E}">
        <p14:creationId xmlns="" xmlns:p14="http://schemas.microsoft.com/office/powerpoint/2010/main" val="14725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95400" y="1828800"/>
            <a:ext cx="5843266" cy="156966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dirty="0" smtClean="0">
                <a:solidFill>
                  <a:schemeClr val="tx1"/>
                </a:solidFill>
              </a:rPr>
              <a:t>Doing the                     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73382" y="2362200"/>
            <a:ext cx="13844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right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23475" y="2362200"/>
            <a:ext cx="15007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thing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3048000"/>
            <a:ext cx="16764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7467600" y="43434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E6005D"/>
                </a:solidFill>
              </a:rPr>
              <a:t>√</a:t>
            </a:r>
            <a:endParaRPr lang="en-US" sz="6000" b="1" dirty="0">
              <a:solidFill>
                <a:srgbClr val="E600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5356E-6 L 0.175 -4.1535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14431E-6 L -0.15 -4.14431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57400" y="152400"/>
            <a:ext cx="6858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SEA: 3+ Decades of Accelerated Socio-Economic Change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600200"/>
            <a:ext cx="84582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 driving forces:</a:t>
            </a:r>
          </a:p>
          <a:p>
            <a:pPr marL="174625" marR="0" lvl="0" indent="29051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National policies</a:t>
            </a:r>
          </a:p>
          <a:p>
            <a:pPr marL="450850" marR="0" lvl="1" indent="24606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*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Economic development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greater wealth, greater demand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0850" marR="0" lvl="1" indent="24606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*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Education reform &amp; supports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internationalization, scholarships+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4625" indent="29051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Globalization</a:t>
            </a:r>
          </a:p>
          <a:p>
            <a:pPr marL="450850" marR="0" lvl="1" indent="24606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*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Trade</a:t>
            </a:r>
          </a:p>
          <a:p>
            <a:pPr marL="450850" marR="0" lvl="1" indent="24606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*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Technology</a:t>
            </a:r>
          </a:p>
          <a:p>
            <a:pPr marL="450850" marR="0" lvl="1" indent="24606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*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Human inquiry</a:t>
            </a:r>
          </a:p>
          <a:p>
            <a:pPr marL="450850" marR="0" lvl="1" indent="24606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*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International agreements: GATS</a:t>
            </a:r>
          </a:p>
          <a:p>
            <a:pPr marL="174625" marR="0" lvl="0" indent="290513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Regionalization</a:t>
            </a:r>
          </a:p>
          <a:p>
            <a:pPr marL="450850" marR="0" lvl="1" indent="246063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*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ASEAN Community</a:t>
            </a:r>
          </a:p>
        </p:txBody>
      </p:sp>
      <p:grpSp>
        <p:nvGrpSpPr>
          <p:cNvPr id="2" name="กลุ่ม 9"/>
          <p:cNvGrpSpPr/>
          <p:nvPr/>
        </p:nvGrpSpPr>
        <p:grpSpPr>
          <a:xfrm>
            <a:off x="5562600" y="3657600"/>
            <a:ext cx="2895600" cy="2218730"/>
            <a:chOff x="5943600" y="3572470"/>
            <a:chExt cx="2895600" cy="2218730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6477000" y="3572470"/>
              <a:ext cx="1905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rgbClr val="00B0F0"/>
                  </a:solidFill>
                </a:rPr>
                <a:t>Globalization</a:t>
              </a:r>
              <a:endParaRPr lang="en-US" sz="2400" b="1" dirty="0">
                <a:solidFill>
                  <a:srgbClr val="00B0F0"/>
                </a:solidFill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6400800" y="5329535"/>
              <a:ext cx="2133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00B0F0"/>
                  </a:solidFill>
                </a:rPr>
                <a:t>Regionalization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8382000" y="3805535"/>
              <a:ext cx="457200" cy="1905000"/>
            </a:xfrm>
            <a:prstGeom prst="curvedLeftArrow">
              <a:avLst>
                <a:gd name="adj1" fmla="val 90000"/>
                <a:gd name="adj2" fmla="val 180000"/>
                <a:gd name="adj3" fmla="val 33333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10800000">
              <a:off x="5943600" y="3653135"/>
              <a:ext cx="457200" cy="1981200"/>
            </a:xfrm>
            <a:prstGeom prst="curvedLeftArrow">
              <a:avLst>
                <a:gd name="adj1" fmla="val 90000"/>
                <a:gd name="adj2" fmla="val 180000"/>
                <a:gd name="adj3" fmla="val 33333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00800" cy="9445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hlinkClick r:id="rId2" action="ppaction://hlinkfile"/>
              </a:rPr>
              <a:t>Academic Calendar</a:t>
            </a:r>
            <a:endParaRPr lang="en-US" sz="36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209800"/>
            <a:ext cx="6400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AIMS Certificate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3048000"/>
            <a:ext cx="6400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AIMS Logo (competition)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71600" y="4114800"/>
            <a:ext cx="64008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AIMS Website (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Facebook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+mj-lt"/>
                <a:ea typeface="+mj-ea"/>
                <a:cs typeface="+mj-cs"/>
              </a:rPr>
              <a:t>Follow us at: ASEAN International Mobility for Students-Official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33400"/>
            <a:ext cx="6400800" cy="9445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University Information &amp; </a:t>
            </a:r>
            <a:br>
              <a:rPr lang="en-US" sz="3600" b="1" dirty="0" smtClean="0"/>
            </a:br>
            <a:r>
              <a:rPr lang="en-US" sz="3600" b="1" dirty="0" smtClean="0"/>
              <a:t>Course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2133600"/>
          </a:xfrm>
        </p:spPr>
        <p:txBody>
          <a:bodyPr/>
          <a:lstStyle/>
          <a:p>
            <a:pPr algn="ctr"/>
            <a:r>
              <a:rPr lang="en-US" dirty="0" smtClean="0">
                <a:hlinkClick r:id="rId2" action="ppaction://hlinkfile"/>
              </a:rPr>
              <a:t>Information collection form</a:t>
            </a:r>
            <a:endParaRPr lang="en-US" dirty="0" smtClean="0"/>
          </a:p>
          <a:p>
            <a:pPr algn="ctr"/>
            <a:r>
              <a:rPr lang="en-US" dirty="0" smtClean="0">
                <a:hlinkClick r:id="rId3" action="ppaction://hlinkfile"/>
              </a:rPr>
              <a:t>Information collection form sample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0838"/>
            <a:ext cx="6400800" cy="9445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AIMS’s </a:t>
            </a:r>
            <a:r>
              <a:rPr lang="en-US" sz="4000" b="1" dirty="0" err="1" smtClean="0"/>
              <a:t>Facebook</a:t>
            </a:r>
            <a:endParaRPr lang="th-TH" sz="4000" b="1" dirty="0"/>
          </a:p>
        </p:txBody>
      </p:sp>
      <p:sp>
        <p:nvSpPr>
          <p:cNvPr id="3074" name="AutoShape 2" descr="Displaying AIMS facebook.png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076" name="AutoShape 4" descr="Displaying AIMS facebook.png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6" name="Picture 5" descr="unnamed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00" y="1312178"/>
            <a:ext cx="7010400" cy="440282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590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Regional collaboration </a:t>
            </a:r>
          </a:p>
          <a:p>
            <a:pPr algn="ctr">
              <a:buNone/>
            </a:pPr>
            <a:r>
              <a:rPr lang="en-US" sz="3600" b="1" dirty="0" smtClean="0"/>
              <a:t>to cultivate globalized human resources </a:t>
            </a:r>
          </a:p>
          <a:p>
            <a:pPr algn="ctr">
              <a:buNone/>
            </a:pPr>
            <a:r>
              <a:rPr lang="en-US" sz="3600" b="1" dirty="0" smtClean="0"/>
              <a:t>for long lasting prosperity and peace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sz="8800" b="1" dirty="0" smtClean="0"/>
              <a:t>Thank You</a:t>
            </a:r>
            <a:endParaRPr lang="en-US" sz="8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36576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SEAMEO RIHED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Your Partner in Higher Education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algn="ctr"/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www.rihed.seameo.org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381000" y="1524000"/>
            <a:ext cx="8458200" cy="4176713"/>
            <a:chOff x="76200" y="1524000"/>
            <a:chExt cx="4495800" cy="4176713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6200" y="1524000"/>
              <a:ext cx="2209800" cy="4176713"/>
              <a:chOff x="0" y="0"/>
              <a:chExt cx="2304257" cy="4176886"/>
            </a:xfrm>
          </p:grpSpPr>
          <p:sp>
            <p:nvSpPr>
              <p:cNvPr id="5" name="圆角矩形 5"/>
              <p:cNvSpPr>
                <a:spLocks noChangeArrowheads="1"/>
              </p:cNvSpPr>
              <p:nvPr/>
            </p:nvSpPr>
            <p:spPr bwMode="auto">
              <a:xfrm>
                <a:off x="1" y="0"/>
                <a:ext cx="2304256" cy="936664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lnSpc>
                    <a:spcPct val="11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endParaRPr lang="en-US"/>
              </a:p>
            </p:txBody>
          </p:sp>
          <p:sp>
            <p:nvSpPr>
              <p:cNvPr id="6" name="矩形 6"/>
              <p:cNvSpPr>
                <a:spLocks noChangeArrowheads="1"/>
              </p:cNvSpPr>
              <p:nvPr/>
            </p:nvSpPr>
            <p:spPr bwMode="auto">
              <a:xfrm>
                <a:off x="0" y="865223"/>
                <a:ext cx="2304256" cy="3311663"/>
              </a:xfrm>
              <a:prstGeom prst="rect">
                <a:avLst/>
              </a:prstGeom>
              <a:solidFill>
                <a:srgbClr val="A4DB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lnSpc>
                    <a:spcPct val="110000"/>
                  </a:lnSpc>
                  <a:spcBef>
                    <a:spcPct val="50000"/>
                  </a:spcBef>
                  <a:buClr>
                    <a:srgbClr val="D6DF29"/>
                  </a:buClr>
                  <a:buSzPct val="75000"/>
                </a:pPr>
                <a:endParaRPr lang="en-US">
                  <a:solidFill>
                    <a:srgbClr val="4C4C4C"/>
                  </a:solidFill>
                  <a:latin typeface="微软雅黑" charset="-122"/>
                  <a:ea typeface="微软雅黑" charset="-122"/>
                  <a:sym typeface="微软雅黑" charset="-122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362200" y="1524000"/>
              <a:ext cx="2209800" cy="4176713"/>
              <a:chOff x="0" y="0"/>
              <a:chExt cx="2304257" cy="4176886"/>
            </a:xfrm>
          </p:grpSpPr>
          <p:sp>
            <p:nvSpPr>
              <p:cNvPr id="8" name="圆角矩形 5"/>
              <p:cNvSpPr>
                <a:spLocks noChangeArrowheads="1"/>
              </p:cNvSpPr>
              <p:nvPr/>
            </p:nvSpPr>
            <p:spPr bwMode="auto">
              <a:xfrm>
                <a:off x="1" y="0"/>
                <a:ext cx="2304256" cy="936664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lnSpc>
                    <a:spcPct val="11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endParaRPr lang="en-US"/>
              </a:p>
            </p:txBody>
          </p:sp>
          <p:sp>
            <p:nvSpPr>
              <p:cNvPr id="9" name="矩形 6"/>
              <p:cNvSpPr>
                <a:spLocks noChangeArrowheads="1"/>
              </p:cNvSpPr>
              <p:nvPr/>
            </p:nvSpPr>
            <p:spPr bwMode="auto">
              <a:xfrm>
                <a:off x="0" y="865223"/>
                <a:ext cx="2304256" cy="3311663"/>
              </a:xfrm>
              <a:prstGeom prst="rect">
                <a:avLst/>
              </a:prstGeom>
              <a:solidFill>
                <a:srgbClr val="A4DB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lnSpc>
                    <a:spcPct val="110000"/>
                  </a:lnSpc>
                  <a:spcBef>
                    <a:spcPct val="50000"/>
                  </a:spcBef>
                  <a:buClr>
                    <a:srgbClr val="D6DF29"/>
                  </a:buClr>
                  <a:buSzPct val="75000"/>
                </a:pPr>
                <a:endParaRPr lang="en-US">
                  <a:solidFill>
                    <a:srgbClr val="4C4C4C"/>
                  </a:solidFill>
                  <a:latin typeface="微软雅黑" charset="-122"/>
                  <a:ea typeface="微软雅黑" charset="-122"/>
                  <a:sym typeface="微软雅黑" charset="-122"/>
                </a:endParaRPr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533400" y="17526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Massification</a:t>
            </a:r>
            <a:endParaRPr lang="en-US" sz="24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33400" y="2514601"/>
            <a:ext cx="3733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lvl="1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000" dirty="0" smtClean="0"/>
              <a:t> From elite to mass</a:t>
            </a:r>
          </a:p>
          <a:p>
            <a:pPr marL="95250" lvl="1">
              <a:buFont typeface="Wingdings" pitchFamily="2" charset="2"/>
              <a:buChar char="v"/>
            </a:pPr>
            <a:r>
              <a:rPr lang="en-US" sz="2000" dirty="0" smtClean="0"/>
              <a:t> Increasing # of students brought by </a:t>
            </a:r>
          </a:p>
          <a:p>
            <a:pPr marL="450850" lvl="2" indent="-173038">
              <a:buFont typeface="Arial" pitchFamily="34" charset="0"/>
              <a:buChar char="•"/>
            </a:pPr>
            <a:r>
              <a:rPr lang="en-US" dirty="0" smtClean="0"/>
              <a:t>pop growth, </a:t>
            </a:r>
          </a:p>
          <a:p>
            <a:pPr marL="450850" lvl="2" indent="-173038">
              <a:buFont typeface="Arial" pitchFamily="34" charset="0"/>
              <a:buChar char="•"/>
            </a:pPr>
            <a:r>
              <a:rPr lang="en-US" dirty="0" smtClean="0"/>
              <a:t>econ growth, </a:t>
            </a:r>
          </a:p>
          <a:p>
            <a:pPr marL="450850" lvl="2" indent="-173038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Democratization</a:t>
            </a:r>
            <a:endParaRPr lang="en-US" sz="2000" dirty="0" smtClean="0"/>
          </a:p>
          <a:p>
            <a:pPr marL="268288" lvl="2" indent="-173038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000" dirty="0" smtClean="0"/>
              <a:t>Expansion of higher education</a:t>
            </a:r>
          </a:p>
          <a:p>
            <a:pPr marL="268288" lvl="2" indent="-173038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000" dirty="0" smtClean="0"/>
              <a:t> Gov policies</a:t>
            </a:r>
            <a:endParaRPr lang="en-US" dirty="0"/>
          </a:p>
        </p:txBody>
      </p:sp>
      <p:grpSp>
        <p:nvGrpSpPr>
          <p:cNvPr id="7" name="Group 19"/>
          <p:cNvGrpSpPr/>
          <p:nvPr/>
        </p:nvGrpSpPr>
        <p:grpSpPr>
          <a:xfrm>
            <a:off x="4876800" y="1752600"/>
            <a:ext cx="3810000" cy="3778210"/>
            <a:chOff x="2286000" y="2057400"/>
            <a:chExt cx="2209800" cy="3778210"/>
          </a:xfrm>
        </p:grpSpPr>
        <p:sp>
          <p:nvSpPr>
            <p:cNvPr id="21" name="TextBox 20"/>
            <p:cNvSpPr txBox="1"/>
            <p:nvPr/>
          </p:nvSpPr>
          <p:spPr>
            <a:xfrm>
              <a:off x="2286000" y="2057400"/>
              <a:ext cx="220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Diversification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86000" y="2819400"/>
              <a:ext cx="2209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8900" lvl="1">
                <a:buFont typeface="Wingdings" pitchFamily="2" charset="2"/>
                <a:buChar char="v"/>
              </a:pPr>
              <a:r>
                <a:rPr lang="en-US" sz="2000" dirty="0" smtClean="0"/>
                <a:t>Type and variety of institution and academic program</a:t>
              </a:r>
            </a:p>
            <a:p>
              <a:pPr marL="444500" lvl="1">
                <a:buFont typeface="Arial" pitchFamily="34" charset="0"/>
                <a:buChar char="•"/>
              </a:pPr>
              <a:r>
                <a:rPr lang="en-US" dirty="0" smtClean="0"/>
                <a:t> Subjects with comparative advantages</a:t>
              </a:r>
            </a:p>
            <a:p>
              <a:pPr marL="444500" lvl="1"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dirty="0" smtClean="0"/>
                <a:t> Subjects are highly demanded by both home and host countries</a:t>
              </a:r>
            </a:p>
            <a:p>
              <a:pPr marL="88900" lvl="1">
                <a:spcAft>
                  <a:spcPts val="1200"/>
                </a:spcAft>
                <a:buFont typeface="Wingdings" pitchFamily="2" charset="2"/>
                <a:buChar char="v"/>
              </a:pPr>
              <a:r>
                <a:rPr lang="en-US" sz="2000" dirty="0" smtClean="0"/>
                <a:t>Greater share of private sector: for-profit and non-profit</a:t>
              </a:r>
            </a:p>
            <a:p>
              <a:endParaRPr lang="en-US" dirty="0"/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>
          <a:xfrm>
            <a:off x="2057400" y="381000"/>
            <a:ext cx="6705600" cy="838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Regional Higher Education 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228600" y="1524000"/>
            <a:ext cx="8686800" cy="4176713"/>
            <a:chOff x="4648200" y="1524000"/>
            <a:chExt cx="4495800" cy="4176713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4648200" y="1524000"/>
              <a:ext cx="2209800" cy="4176713"/>
              <a:chOff x="0" y="0"/>
              <a:chExt cx="2304257" cy="4176886"/>
            </a:xfrm>
          </p:grpSpPr>
          <p:sp>
            <p:nvSpPr>
              <p:cNvPr id="11" name="圆角矩形 5"/>
              <p:cNvSpPr>
                <a:spLocks noChangeArrowheads="1"/>
              </p:cNvSpPr>
              <p:nvPr/>
            </p:nvSpPr>
            <p:spPr bwMode="auto">
              <a:xfrm>
                <a:off x="1" y="0"/>
                <a:ext cx="2304256" cy="936664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lnSpc>
                    <a:spcPct val="11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endParaRPr lang="en-US"/>
              </a:p>
            </p:txBody>
          </p:sp>
          <p:sp>
            <p:nvSpPr>
              <p:cNvPr id="12" name="矩形 6"/>
              <p:cNvSpPr>
                <a:spLocks noChangeArrowheads="1"/>
              </p:cNvSpPr>
              <p:nvPr/>
            </p:nvSpPr>
            <p:spPr bwMode="auto">
              <a:xfrm>
                <a:off x="0" y="865223"/>
                <a:ext cx="2304256" cy="3311663"/>
              </a:xfrm>
              <a:prstGeom prst="rect">
                <a:avLst/>
              </a:prstGeom>
              <a:solidFill>
                <a:srgbClr val="A4DB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lnSpc>
                    <a:spcPct val="110000"/>
                  </a:lnSpc>
                  <a:spcBef>
                    <a:spcPct val="50000"/>
                  </a:spcBef>
                  <a:buClr>
                    <a:srgbClr val="D6DF29"/>
                  </a:buClr>
                  <a:buSzPct val="75000"/>
                </a:pPr>
                <a:endParaRPr lang="en-US">
                  <a:solidFill>
                    <a:srgbClr val="4C4C4C"/>
                  </a:solidFill>
                  <a:latin typeface="微软雅黑" charset="-122"/>
                  <a:ea typeface="微软雅黑" charset="-122"/>
                  <a:sym typeface="微软雅黑" charset="-122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6934200" y="1524000"/>
              <a:ext cx="2209800" cy="4176713"/>
              <a:chOff x="0" y="0"/>
              <a:chExt cx="2304257" cy="4176886"/>
            </a:xfrm>
          </p:grpSpPr>
          <p:sp>
            <p:nvSpPr>
              <p:cNvPr id="14" name="圆角矩形 5"/>
              <p:cNvSpPr>
                <a:spLocks noChangeArrowheads="1"/>
              </p:cNvSpPr>
              <p:nvPr/>
            </p:nvSpPr>
            <p:spPr bwMode="auto">
              <a:xfrm>
                <a:off x="1" y="0"/>
                <a:ext cx="2304256" cy="936664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lnSpc>
                    <a:spcPct val="110000"/>
                  </a:lnSpc>
                  <a:spcBef>
                    <a:spcPct val="50000"/>
                  </a:spcBef>
                  <a:buClr>
                    <a:schemeClr val="bg2"/>
                  </a:buClr>
                  <a:buSzPct val="75000"/>
                </a:pPr>
                <a:endParaRPr lang="en-US"/>
              </a:p>
            </p:txBody>
          </p:sp>
          <p:sp>
            <p:nvSpPr>
              <p:cNvPr id="15" name="矩形 6"/>
              <p:cNvSpPr>
                <a:spLocks noChangeArrowheads="1"/>
              </p:cNvSpPr>
              <p:nvPr/>
            </p:nvSpPr>
            <p:spPr bwMode="auto">
              <a:xfrm>
                <a:off x="0" y="865223"/>
                <a:ext cx="2304256" cy="3311663"/>
              </a:xfrm>
              <a:prstGeom prst="rect">
                <a:avLst/>
              </a:prstGeom>
              <a:solidFill>
                <a:srgbClr val="A4DB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lnSpc>
                    <a:spcPct val="110000"/>
                  </a:lnSpc>
                  <a:spcBef>
                    <a:spcPct val="50000"/>
                  </a:spcBef>
                  <a:buClr>
                    <a:srgbClr val="D6DF29"/>
                  </a:buClr>
                  <a:buSzPct val="75000"/>
                </a:pPr>
                <a:endParaRPr lang="en-US">
                  <a:solidFill>
                    <a:srgbClr val="4C4C4C"/>
                  </a:solidFill>
                  <a:latin typeface="微软雅黑" charset="-122"/>
                  <a:ea typeface="微软雅黑" charset="-122"/>
                  <a:sym typeface="微软雅黑" charset="-122"/>
                </a:endParaRPr>
              </a:p>
            </p:txBody>
          </p:sp>
        </p:grpSp>
      </p:grpSp>
      <p:grpSp>
        <p:nvGrpSpPr>
          <p:cNvPr id="7" name="Group 3"/>
          <p:cNvGrpSpPr/>
          <p:nvPr/>
        </p:nvGrpSpPr>
        <p:grpSpPr>
          <a:xfrm>
            <a:off x="152400" y="1752600"/>
            <a:ext cx="4191000" cy="3865602"/>
            <a:chOff x="4572000" y="1905000"/>
            <a:chExt cx="2209800" cy="3865602"/>
          </a:xfrm>
        </p:grpSpPr>
        <p:sp>
          <p:nvSpPr>
            <p:cNvPr id="5" name="TextBox 4"/>
            <p:cNvSpPr txBox="1"/>
            <p:nvPr/>
          </p:nvSpPr>
          <p:spPr>
            <a:xfrm>
              <a:off x="4572000" y="1905000"/>
              <a:ext cx="220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Internationalization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72000" y="2631281"/>
              <a:ext cx="220980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8900" lvl="1">
                <a:buFont typeface="Wingdings" pitchFamily="2" charset="2"/>
                <a:buChar char="v"/>
              </a:pPr>
              <a:r>
                <a:rPr lang="en-US" sz="2000" dirty="0" smtClean="0"/>
                <a:t> Student and academic mobility</a:t>
              </a:r>
            </a:p>
            <a:p>
              <a:pPr marL="88900" lvl="1">
                <a:buFont typeface="Wingdings" pitchFamily="2" charset="2"/>
                <a:buChar char="v"/>
              </a:pPr>
              <a:endParaRPr lang="en-US" sz="2000" dirty="0" smtClean="0"/>
            </a:p>
            <a:p>
              <a:pPr marL="88900" lvl="1">
                <a:buFont typeface="Wingdings" pitchFamily="2" charset="2"/>
                <a:buChar char="v"/>
              </a:pPr>
              <a:r>
                <a:rPr lang="en-US" sz="2000" dirty="0" smtClean="0"/>
                <a:t> Transnational education: program mobility and institutional mobility (joint programs, branch campuses from foreign universities, etc.)</a:t>
              </a:r>
            </a:p>
            <a:p>
              <a:pPr marL="88900" lvl="1">
                <a:buFont typeface="Wingdings" pitchFamily="2" charset="2"/>
                <a:buChar char="v"/>
              </a:pPr>
              <a:endParaRPr lang="en-US" sz="2000" dirty="0" smtClean="0"/>
            </a:p>
            <a:p>
              <a:pPr marL="88900" lvl="1">
                <a:buFont typeface="Wingdings" pitchFamily="2" charset="2"/>
                <a:buChar char="v"/>
              </a:pPr>
              <a:r>
                <a:rPr lang="en-US" sz="2000" dirty="0" smtClean="0"/>
                <a:t> Collaborative research and other academic activities</a:t>
              </a:r>
            </a:p>
            <a:p>
              <a:endParaRPr lang="en-US" dirty="0"/>
            </a:p>
          </p:txBody>
        </p:sp>
      </p:grpSp>
      <p:grpSp>
        <p:nvGrpSpPr>
          <p:cNvPr id="10" name="Group 6"/>
          <p:cNvGrpSpPr/>
          <p:nvPr/>
        </p:nvGrpSpPr>
        <p:grpSpPr>
          <a:xfrm>
            <a:off x="4572000" y="1752600"/>
            <a:ext cx="4267200" cy="4131409"/>
            <a:chOff x="6858000" y="2057400"/>
            <a:chExt cx="2286000" cy="4131409"/>
          </a:xfrm>
        </p:grpSpPr>
        <p:sp>
          <p:nvSpPr>
            <p:cNvPr id="8" name="TextBox 7"/>
            <p:cNvSpPr txBox="1"/>
            <p:nvPr/>
          </p:nvSpPr>
          <p:spPr>
            <a:xfrm>
              <a:off x="6858000" y="20574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/>
                <a:t>Marketization</a:t>
              </a:r>
              <a:endParaRPr lang="en-US" sz="2400" b="1" dirty="0" smtClean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0" y="2895600"/>
              <a:ext cx="2209800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8900" lvl="1">
                <a:spcAft>
                  <a:spcPts val="1200"/>
                </a:spcAft>
                <a:buFont typeface="Wingdings" pitchFamily="2" charset="2"/>
                <a:buChar char="v"/>
              </a:pPr>
              <a:r>
                <a:rPr lang="en-US" sz="2000" dirty="0" smtClean="0"/>
                <a:t> Financial constraints</a:t>
              </a:r>
            </a:p>
            <a:p>
              <a:pPr marL="88900" lvl="1">
                <a:spcAft>
                  <a:spcPts val="1200"/>
                </a:spcAft>
                <a:buFont typeface="Wingdings" pitchFamily="2" charset="2"/>
                <a:buChar char="v"/>
              </a:pPr>
              <a:r>
                <a:rPr lang="en-US" sz="2000" dirty="0" smtClean="0"/>
                <a:t> Expansion and investment</a:t>
              </a:r>
            </a:p>
            <a:p>
              <a:pPr marL="88900" lvl="1">
                <a:spcAft>
                  <a:spcPts val="1200"/>
                </a:spcAft>
                <a:buFont typeface="Wingdings" pitchFamily="2" charset="2"/>
                <a:buChar char="v"/>
              </a:pPr>
              <a:r>
                <a:rPr lang="en-US" sz="2000" dirty="0" smtClean="0"/>
                <a:t> For-profit private HEIs</a:t>
              </a:r>
            </a:p>
            <a:p>
              <a:pPr marL="88900" lvl="1">
                <a:buFont typeface="Wingdings" pitchFamily="2" charset="2"/>
                <a:buChar char="v"/>
              </a:pPr>
              <a:r>
                <a:rPr lang="en-US" sz="2000" dirty="0" smtClean="0"/>
                <a:t> Involving new enrolment methods</a:t>
              </a:r>
            </a:p>
            <a:p>
              <a:pPr marL="525463" lvl="1">
                <a:buFont typeface="Arial" pitchFamily="34" charset="0"/>
                <a:buChar char="•"/>
              </a:pPr>
              <a:r>
                <a:rPr lang="en-US" sz="2000" dirty="0" smtClean="0"/>
                <a:t> recruitment service providers</a:t>
              </a:r>
            </a:p>
            <a:p>
              <a:pPr marL="525463" lvl="1">
                <a:buFont typeface="Arial" pitchFamily="34" charset="0"/>
                <a:buChar char="•"/>
              </a:pPr>
              <a:r>
                <a:rPr lang="en-US" sz="2000" dirty="0" smtClean="0"/>
                <a:t> social media &amp; alumni engagement</a:t>
              </a:r>
            </a:p>
            <a:p>
              <a:pPr marL="525463" lvl="1">
                <a:buFont typeface="Arial" pitchFamily="34" charset="0"/>
                <a:buChar char="•"/>
              </a:pPr>
              <a:r>
                <a:rPr lang="en-US" sz="2000" dirty="0" smtClean="0"/>
                <a:t> collaborative marketing</a:t>
              </a:r>
            </a:p>
            <a:p>
              <a:endParaRPr lang="en-US" dirty="0"/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2057400" y="381000"/>
            <a:ext cx="6705600" cy="838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+mj-ea"/>
                <a:cs typeface="+mj-cs"/>
              </a:rPr>
              <a:t>Regional Higher Education 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629400" cy="12493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Expanding Landscape of International Student Mobility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33400" y="1828800"/>
            <a:ext cx="83820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/>
              <a:t>Foreign Students #</a:t>
            </a:r>
          </a:p>
          <a:p>
            <a:pPr marL="806450"/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1.3 million in 1990</a:t>
            </a:r>
            <a:r>
              <a:rPr lang="en-US" sz="2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 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4.3 million in 2011</a:t>
            </a:r>
            <a:r>
              <a:rPr lang="en-US" sz="2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</a:p>
          <a:p>
            <a:pPr marL="806450"/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50% foreign students worldwide from Asia</a:t>
            </a:r>
            <a:r>
              <a:rPr lang="en-US" sz="2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  <a:endParaRPr lang="th-TH" sz="2600" b="1" baseline="30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6450"/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~ 34% from Northeast Asia</a:t>
            </a:r>
            <a:r>
              <a:rPr lang="en-US" sz="2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**</a:t>
            </a:r>
          </a:p>
          <a:p>
            <a:pPr marL="806450"/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~</a:t>
            </a:r>
            <a:r>
              <a:rPr lang="th-TH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8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 from Southeast Asia</a:t>
            </a:r>
            <a:r>
              <a:rPr lang="en-US" sz="2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**</a:t>
            </a:r>
          </a:p>
          <a:p>
            <a:pPr marL="806450"/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Increase in % undergrad enrollments</a:t>
            </a:r>
            <a:r>
              <a:rPr lang="en-US" sz="26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***</a:t>
            </a:r>
          </a:p>
          <a:p>
            <a:endParaRPr lang="en-US" dirty="0" smtClean="0"/>
          </a:p>
          <a:p>
            <a:pPr algn="r">
              <a:buNone/>
            </a:pPr>
            <a:r>
              <a:rPr lang="en-US" sz="1400" dirty="0" smtClean="0"/>
              <a:t>Data Source: </a:t>
            </a:r>
          </a:p>
          <a:p>
            <a:pPr algn="r">
              <a:buNone/>
            </a:pPr>
            <a:r>
              <a:rPr lang="en-US" sz="1200" dirty="0" smtClean="0"/>
              <a:t>* OECD (2013) </a:t>
            </a:r>
          </a:p>
          <a:p>
            <a:pPr algn="r">
              <a:buNone/>
            </a:pPr>
            <a:r>
              <a:rPr lang="en-US" sz="1200" dirty="0" smtClean="0"/>
              <a:t>		** calculated from data in OECD (2013)</a:t>
            </a:r>
          </a:p>
          <a:p>
            <a:pPr algn="r">
              <a:buNone/>
            </a:pPr>
            <a:r>
              <a:rPr lang="en-US" sz="1200" dirty="0" smtClean="0"/>
              <a:t>***UNESCO (2012)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838200" y="2133600"/>
            <a:ext cx="7086600" cy="33528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SEA Foreign Students Trends</a:t>
            </a:r>
          </a:p>
          <a:p>
            <a:pPr marL="901700">
              <a:spcBef>
                <a:spcPts val="1200"/>
              </a:spcBef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Proportions of foreign students from a SEA country study at an OECD country range from 63% -94%**</a:t>
            </a:r>
          </a:p>
          <a:p>
            <a:pPr marL="901700">
              <a:spcBef>
                <a:spcPts val="1200"/>
              </a:spcBef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~ 11% of SEA foreign students study at another country in SEA ****</a:t>
            </a: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2286000" y="274638"/>
            <a:ext cx="6629400" cy="1249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Expanding Landscape of International Student Mobility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48655" y="5715000"/>
            <a:ext cx="243848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buNone/>
            </a:pPr>
            <a:r>
              <a:rPr lang="en-US" sz="1300" dirty="0" smtClean="0"/>
              <a:t>Data Source:</a:t>
            </a:r>
          </a:p>
          <a:p>
            <a:pPr algn="r">
              <a:buNone/>
            </a:pPr>
            <a:r>
              <a:rPr lang="en-US" sz="1100" dirty="0" smtClean="0"/>
              <a:t>** calculated from data in OECD (2013)</a:t>
            </a:r>
          </a:p>
          <a:p>
            <a:pPr algn="r">
              <a:buNone/>
            </a:pPr>
            <a:r>
              <a:rPr lang="en-US" sz="1100" dirty="0" smtClean="0"/>
              <a:t>****UIS (2013)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Emerging Trends: patterns of demand and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Greater mobility within the region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From sending students abroad to attracting foreign students --Generating income through tuition fees &amp; living of foreign students </a:t>
            </a:r>
          </a:p>
          <a:p>
            <a:pPr defTabSz="8001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From student mobility to program and institutional mobility</a:t>
            </a:r>
          </a:p>
          <a:p>
            <a:pPr defTabSz="8001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More student exchanges based on multilateral arrangements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400800" cy="10668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/>
              <a:t>Cultivating globalized </a:t>
            </a:r>
            <a:br>
              <a:rPr lang="en-US" sz="3600" b="1" dirty="0" smtClean="0"/>
            </a:br>
            <a:r>
              <a:rPr lang="en-US" sz="3600" b="1" dirty="0" smtClean="0"/>
              <a:t>human resources</a:t>
            </a:r>
            <a:endParaRPr lang="th-TH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2286000"/>
            <a:ext cx="6420412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372A46"/>
                </a:solidFill>
              </a:rPr>
              <a:t>The 3 KNOWS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Know what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 Know how (the system works)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 Know who</a:t>
            </a:r>
            <a:endParaRPr 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52600"/>
            <a:ext cx="9144000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633413" indent="-633413" algn="ctr">
              <a:spcBef>
                <a:spcPts val="579"/>
              </a:spcBef>
              <a:buClr>
                <a:srgbClr val="003366"/>
              </a:buClr>
              <a:buNone/>
              <a:tabLst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Human resource with trans-system competency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Multiple Modes of Mobility</a:t>
            </a:r>
            <a:endParaRPr lang="en-US" sz="3600" b="1" dirty="0"/>
          </a:p>
        </p:txBody>
      </p:sp>
      <p:grpSp>
        <p:nvGrpSpPr>
          <p:cNvPr id="3" name="Group 18"/>
          <p:cNvGrpSpPr/>
          <p:nvPr/>
        </p:nvGrpSpPr>
        <p:grpSpPr>
          <a:xfrm>
            <a:off x="228600" y="1371600"/>
            <a:ext cx="8610600" cy="5229199"/>
            <a:chOff x="2411761" y="1628800"/>
            <a:chExt cx="6454137" cy="5229199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 contrast="20000"/>
            </a:blip>
            <a:srcRect/>
            <a:stretch>
              <a:fillRect/>
            </a:stretch>
          </p:blipFill>
          <p:spPr bwMode="auto">
            <a:xfrm rot="16200000">
              <a:off x="4032341" y="2024442"/>
              <a:ext cx="3212977" cy="6454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Rectangle 20"/>
            <p:cNvSpPr/>
            <p:nvPr/>
          </p:nvSpPr>
          <p:spPr>
            <a:xfrm rot="20157350">
              <a:off x="5556426" y="3885997"/>
              <a:ext cx="1194963" cy="5683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563744">
              <a:off x="4595738" y="3904637"/>
              <a:ext cx="1194963" cy="5683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44008" y="3573016"/>
              <a:ext cx="2016224" cy="7200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 rot="4488719">
              <a:off x="5781292" y="3600980"/>
              <a:ext cx="1888559" cy="247275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 rot="6433030">
              <a:off x="3665280" y="3554513"/>
              <a:ext cx="1888559" cy="247275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 rot="5400000">
              <a:off x="4355976" y="3861048"/>
              <a:ext cx="2592288" cy="28803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355976" y="1628800"/>
              <a:ext cx="2664296" cy="151216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427984" y="1628800"/>
              <a:ext cx="2520280" cy="1296144"/>
            </a:xfrm>
            <a:prstGeom prst="ellipse">
              <a:avLst/>
            </a:prstGeom>
            <a:solidFill>
              <a:srgbClr val="862000"/>
            </a:solidFill>
            <a:ln>
              <a:solidFill>
                <a:srgbClr val="862000"/>
              </a:solidFill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  <a:softEdge rad="127000"/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FFFF99"/>
                  </a:solidFill>
                </a:ln>
                <a:solidFill>
                  <a:srgbClr val="FFFF99"/>
                </a:solidFill>
              </a:endParaRPr>
            </a:p>
          </p:txBody>
        </p:sp>
      </p:grpSp>
      <p:sp>
        <p:nvSpPr>
          <p:cNvPr id="29" name="สี่เหลี่ยมผืนผ้า 17"/>
          <p:cNvSpPr/>
          <p:nvPr/>
        </p:nvSpPr>
        <p:spPr>
          <a:xfrm>
            <a:off x="2883722" y="1809690"/>
            <a:ext cx="3440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dirty="0" smtClean="0">
                <a:solidFill>
                  <a:srgbClr val="FFFF66"/>
                </a:solidFill>
              </a:rPr>
              <a:t>CULTIVATING GLOBALISED HRs</a:t>
            </a:r>
            <a:endParaRPr lang="en-US" sz="2000" b="1" cap="small" dirty="0">
              <a:solidFill>
                <a:srgbClr val="FFFF66"/>
              </a:solidFill>
              <a:latin typeface="+mj-lt"/>
            </a:endParaRPr>
          </a:p>
        </p:txBody>
      </p:sp>
      <p:sp>
        <p:nvSpPr>
          <p:cNvPr id="33" name="วงรี 4"/>
          <p:cNvSpPr/>
          <p:nvPr/>
        </p:nvSpPr>
        <p:spPr>
          <a:xfrm>
            <a:off x="5638800" y="3810000"/>
            <a:ext cx="2209800" cy="122339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22860" rIns="2286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latin typeface="+mn-lt"/>
              </a:rPr>
              <a:t>3. Practice: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800" kern="1200" dirty="0" smtClean="0">
                <a:latin typeface="+mn-lt"/>
              </a:rPr>
              <a:t>Regional Internship</a:t>
            </a:r>
          </a:p>
        </p:txBody>
      </p:sp>
      <p:sp>
        <p:nvSpPr>
          <p:cNvPr id="34" name="วงรี 4"/>
          <p:cNvSpPr/>
          <p:nvPr/>
        </p:nvSpPr>
        <p:spPr>
          <a:xfrm>
            <a:off x="3581400" y="5029200"/>
            <a:ext cx="1905000" cy="9906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22860" rIns="2286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latin typeface="+mn-lt"/>
              </a:rPr>
              <a:t>2. Learning from peer+: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1800" kern="1200" dirty="0" smtClean="0">
                <a:latin typeface="+mn-lt"/>
              </a:rPr>
              <a:t>Student Camp</a:t>
            </a:r>
            <a:endParaRPr lang="en-US" sz="1800" kern="1200" dirty="0"/>
          </a:p>
        </p:txBody>
      </p:sp>
      <p:sp>
        <p:nvSpPr>
          <p:cNvPr id="35" name="วงรี 4"/>
          <p:cNvSpPr/>
          <p:nvPr/>
        </p:nvSpPr>
        <p:spPr>
          <a:xfrm>
            <a:off x="1524000" y="3886200"/>
            <a:ext cx="1905000" cy="11925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22860" rIns="2286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latin typeface="+mn-lt"/>
              </a:rPr>
              <a:t>1. Conventional learning (class):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800" kern="1200" dirty="0" smtClean="0">
                <a:latin typeface="+mn-lt"/>
              </a:rPr>
              <a:t>Student </a:t>
            </a:r>
            <a:r>
              <a:rPr lang="en-GB" dirty="0" smtClean="0"/>
              <a:t>e</a:t>
            </a:r>
            <a:r>
              <a:rPr lang="en-GB" sz="1800" kern="1200" dirty="0" smtClean="0">
                <a:latin typeface="+mn-lt"/>
              </a:rPr>
              <a:t>xchange, Study abroad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2655</TotalTime>
  <Words>920</Words>
  <Application>Microsoft Office PowerPoint</Application>
  <PresentationFormat>On-screen Show (4:3)</PresentationFormat>
  <Paragraphs>225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The AIMS Programme: Student mobility as a key mechanism to cultivate globalized human resources  </vt:lpstr>
      <vt:lpstr>Slide 2</vt:lpstr>
      <vt:lpstr>Slide 3</vt:lpstr>
      <vt:lpstr>Slide 4</vt:lpstr>
      <vt:lpstr>The Expanding Landscape of International Student Mobility</vt:lpstr>
      <vt:lpstr>Slide 6</vt:lpstr>
      <vt:lpstr>Emerging Trends: patterns of demand and supply</vt:lpstr>
      <vt:lpstr>Cultivating globalized  human resources</vt:lpstr>
      <vt:lpstr>Multiple Modes of Mobility</vt:lpstr>
      <vt:lpstr>AIMS: Programme Overview</vt:lpstr>
      <vt:lpstr>AIMS: Members and Numbers</vt:lpstr>
      <vt:lpstr>AIMS: Current Arrangements</vt:lpstr>
      <vt:lpstr>AIMS: Study Fields</vt:lpstr>
      <vt:lpstr>Factors affecting student mobility  “5As”</vt:lpstr>
      <vt:lpstr>Factors affecting student mobility “5As”</vt:lpstr>
      <vt:lpstr>Slide 16</vt:lpstr>
      <vt:lpstr>ACTFA’s 4 Key Components</vt:lpstr>
      <vt:lpstr>Slide 18</vt:lpstr>
      <vt:lpstr>Slide 19</vt:lpstr>
      <vt:lpstr>Academic Calendar</vt:lpstr>
      <vt:lpstr>University Information &amp;  Course Matching</vt:lpstr>
      <vt:lpstr>AIMS’s Facebook</vt:lpstr>
      <vt:lpstr>Slide 23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Sauwakon</dc:creator>
  <cp:lastModifiedBy>Owner</cp:lastModifiedBy>
  <cp:revision>274</cp:revision>
  <dcterms:created xsi:type="dcterms:W3CDTF">2006-08-16T00:00:00Z</dcterms:created>
  <dcterms:modified xsi:type="dcterms:W3CDTF">2014-02-21T00:04:52Z</dcterms:modified>
</cp:coreProperties>
</file>